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embeddedFontLst>
    <p:embeddedFont>
      <p:font typeface="Work Sans Medium"/>
      <p:regular r:id="rId42"/>
      <p:bold r:id="rId43"/>
      <p:italic r:id="rId44"/>
      <p:boldItalic r:id="rId45"/>
    </p:embeddedFont>
    <p:embeddedFont>
      <p:font typeface="Work Sans"/>
      <p:regular r:id="rId46"/>
      <p:bold r:id="rId47"/>
      <p:italic r:id="rId48"/>
      <p:boldItalic r:id="rId49"/>
    </p:embeddedFont>
    <p:embeddedFont>
      <p:font typeface="Work Sans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ipfPb+EqB6R5hb54SGfuBsj0vx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WorkSansMedium-regular.fntdata"/><Relationship Id="rId41" Type="http://schemas.openxmlformats.org/officeDocument/2006/relationships/slide" Target="slides/slide37.xml"/><Relationship Id="rId44" Type="http://schemas.openxmlformats.org/officeDocument/2006/relationships/font" Target="fonts/WorkSansMedium-italic.fntdata"/><Relationship Id="rId43" Type="http://schemas.openxmlformats.org/officeDocument/2006/relationships/font" Target="fonts/WorkSansMedium-bold.fntdata"/><Relationship Id="rId46" Type="http://schemas.openxmlformats.org/officeDocument/2006/relationships/font" Target="fonts/WorkSans-regular.fntdata"/><Relationship Id="rId45" Type="http://schemas.openxmlformats.org/officeDocument/2006/relationships/font" Target="fonts/WorkSans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WorkSans-italic.fntdata"/><Relationship Id="rId47" Type="http://schemas.openxmlformats.org/officeDocument/2006/relationships/font" Target="fonts/WorkSans-bold.fntdata"/><Relationship Id="rId49" Type="http://schemas.openxmlformats.org/officeDocument/2006/relationships/font" Target="fonts/Work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WorkSansLight-bold.fntdata"/><Relationship Id="rId50" Type="http://schemas.openxmlformats.org/officeDocument/2006/relationships/font" Target="fonts/WorkSansLight-regular.fntdata"/><Relationship Id="rId53" Type="http://schemas.openxmlformats.org/officeDocument/2006/relationships/font" Target="fonts/WorkSansLight-boldItalic.fntdata"/><Relationship Id="rId52" Type="http://schemas.openxmlformats.org/officeDocument/2006/relationships/font" Target="fonts/WorkSansLight-italic.fntdata"/><Relationship Id="rId11" Type="http://schemas.openxmlformats.org/officeDocument/2006/relationships/slide" Target="slides/slide7.xml"/><Relationship Id="rId10" Type="http://schemas.openxmlformats.org/officeDocument/2006/relationships/slide" Target="slides/slide6.xml"/><Relationship Id="rId54"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6f0baf864_1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346f0baf864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6f0baf864_1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346f0baf864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46f0baf864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346f0baf86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6f0baf864_1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346f0baf864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6f0baf864_1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346f0baf864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6f0baf864_1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346f0baf864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6f0baf864_2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g346f0baf864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46f0baf864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346f0baf864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6f0baf864_2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346f0baf864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6f0baf864_2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346f0baf864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6f0baf864_2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g346f0baf864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6f0baf864_2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346f0baf864_2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46f0baf864_2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346f0baf864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6f0baf864_2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346f0baf864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46f0baf864_1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346f0baf864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46f0baf864_1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346f0baf864_1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6f0baf864_2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346f0baf864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6f0baf864_1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346f0baf864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6f0baf864_1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346f0baf864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46f0baf864_1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346f0baf864_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46f0baf864_1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346f0baf864_1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6f0baf864_1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346f0baf864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526e46034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3526e46034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68fd67c9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3368fd67c9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46f0baf864_1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346f0baf864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46f0baf864_1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346f0baf864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68fd67c90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3368fd67c90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6f0baf864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346f0baf864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6f0baf864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346f0baf864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46f0baf864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346f0baf864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6f0baf864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346f0baf864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p:nvPr>
            <p:ph idx="2" type="pic"/>
          </p:nvPr>
        </p:nvSpPr>
        <p:spPr>
          <a:xfrm>
            <a:off x="5183188" y="987425"/>
            <a:ext cx="6172200" cy="4873625"/>
          </a:xfrm>
          <a:prstGeom prst="rect">
            <a:avLst/>
          </a:prstGeom>
          <a:noFill/>
          <a:ln>
            <a:noFill/>
          </a:ln>
        </p:spPr>
      </p:sp>
      <p:sp>
        <p:nvSpPr>
          <p:cNvPr id="80" name="Google Shape;80;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0"/>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0" name="Shape 20"/>
        <p:cNvGrpSpPr/>
        <p:nvPr/>
      </p:nvGrpSpPr>
      <p:grpSpPr>
        <a:xfrm>
          <a:off x="0" y="0"/>
          <a:ext cx="0" cy="0"/>
          <a:chOff x="0" y="0"/>
          <a:chExt cx="0" cy="0"/>
        </a:xfrm>
      </p:grpSpPr>
      <p:pic>
        <p:nvPicPr>
          <p:cNvPr id="21" name="Google Shape;21;p12"/>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d.docs.live.net/8ce537462a3d960c/Documentos/ProyectoBrisasGems/Trimestre%202/2.%20BPMN%20Diagrama%20estado%20Actual%20Brisas%20Gems.png" TargetMode="External"/><Relationship Id="rId5" Type="http://schemas.openxmlformats.org/officeDocument/2006/relationships/image" Target="../media/image2.png"/><Relationship Id="rId6" Type="http://schemas.openxmlformats.org/officeDocument/2006/relationships/hyperlink" Target="https://drive.google.com/file/d/1_8h9UTz05Ai2fqlooW9QqbD4eyOM2fyk/view?usp=drive_lin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docs.google.com/document/d/1AcfEzG7ZmP5LBgq4Bhs2eTGwUhIVaiUg/edit?usp=drive_link&amp;ouid=100607663073218490831&amp;rtpof=true&amp;sd=tru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docs.google.com/document/d/1IsnfVrr17LvhrmojekH6KdvSfZVpHM57/edit?usp=drive_link&amp;ouid=100607663073218490831&amp;rtpof=true&amp;sd=tru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docs.google.com/document/d/1IsnfVrr17LvhrmojekH6KdvSfZVpHM57/edit?usp=drive_link&amp;ouid=100607663073218490831&amp;rtpof=true&amp;sd=tru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docs.google.com/document/d/1IsnfVrr17LvhrmojekH6KdvSfZVpHM57/edit?usp=drive_link&amp;ouid=100607663073218490831&amp;rtpof=true&amp;sd=tru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hyperlink" Target="https://drive.google.com/file/d/1JZG1IPVc82lCn56--Th_tdz-31Lfml3O/view?usp=drive_lin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4.png"/><Relationship Id="rId6" Type="http://schemas.openxmlformats.org/officeDocument/2006/relationships/hyperlink" Target="https://docs.google.com/document/d/1CxF86osP1P-9mdt2e83nFRjYUaKcyxZy/edit?usp=drive_link&amp;ouid=100607663073218490831&amp;rtpof=true&amp;sd=tru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hyperlink" Target="https://docs.google.com/spreadsheets/d/1TZERSgFR1UbTmd5ZzyAXwLSSAVYVvAkd/edit?usp=drive_link&amp;ouid=100607663073218490831&amp;rtpof=true&amp;sd=tru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hyperlink" Target="https://drive.google.com/file/d/1sfMUvk0fBsPjU87dXErPFhojfdxA7F48/view?usp=drive_lin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hyperlink" Target="https://drive.google.com/file/d/1ugELtfPXVz3OkrerZ4XZpSpVF1iUz4H9/view?usp=drive_link" TargetMode="External"/><Relationship Id="rId5"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hyperlink" Target="https://drive.google.com/file/d/1VQgh2KLmyUQsYOTEfbJlY5WHH38U-RgK/view?usp=drive_link" TargetMode="External"/><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hyperlink" Target="https://docs.google.com/spreadsheets/d/1ytR-Q6UwZYTBRA6NnCcMhPlNVzWuIODF/edit?usp=drive_link&amp;ouid=100607663073218490831&amp;rtpof=true&amp;sd=true" TargetMode="External"/><Relationship Id="rId5"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hyperlink" Target="https://docs.google.com/document/d/1bk_WIue27m1TSfNPLdI0semgQWwUxBXC/edit?usp=drive_link&amp;ouid=100607663073218490831&amp;rtpof=true&amp;sd=true" TargetMode="External"/><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hyperlink" Target="https://drive.google.com/file/d/1-4n-to3208DYo3tDx7SVAHexC1Af2eGW/view?usp=drive_link" TargetMode="External"/><Relationship Id="rId5"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hyperlink" Target="https://drive.google.com/file/d/1RMQ9O0kQe5GS4I03tKycHooQzwydcaRK/view?usp=drive_link" TargetMode="External"/><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hyperlink" Target="https://drive.google.com/file/d/1RMQ9O0kQe5GS4I03tKycHooQzwydcaRK/view?usp=drive_link" TargetMode="External"/><Relationship Id="rId5" Type="http://schemas.openxmlformats.org/officeDocument/2006/relationships/hyperlink" Target="https://drive.google.com/file/d/1tRDjYgjfNdG9SZC-QjUre1erqTiV_qpk/view?usp=drive_link" TargetMode="External"/><Relationship Id="rId6" Type="http://schemas.openxmlformats.org/officeDocument/2006/relationships/hyperlink" Target="https://drive.google.com/file/d/1awotEiqRJovoq8Mhvz2Cdqyo5f1YB2V1/view?usp=drive_link" TargetMode="External"/><Relationship Id="rId7"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995422" y="2551837"/>
            <a:ext cx="64536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b="1" i="0" lang="es-CO" sz="2800" u="none" cap="none" strike="noStrike">
                <a:solidFill>
                  <a:srgbClr val="3F3F3F"/>
                </a:solidFill>
                <a:latin typeface="Calibri"/>
                <a:ea typeface="Calibri"/>
                <a:cs typeface="Calibri"/>
                <a:sym typeface="Calibri"/>
              </a:rPr>
              <a:t>Sistema de Personalización y Visualización de Joyas</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rgbClr val="3F3F3F"/>
              </a:solidFill>
              <a:latin typeface="Work Sans"/>
              <a:ea typeface="Work Sans"/>
              <a:cs typeface="Work Sans"/>
              <a:sym typeface="Work Sans"/>
            </a:endParaRPr>
          </a:p>
        </p:txBody>
      </p:sp>
      <p:sp>
        <p:nvSpPr>
          <p:cNvPr id="102" name="Google Shape;102;p1"/>
          <p:cNvSpPr txBox="1"/>
          <p:nvPr/>
        </p:nvSpPr>
        <p:spPr>
          <a:xfrm>
            <a:off x="8016497" y="4542270"/>
            <a:ext cx="32541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F3F3F"/>
                </a:solidFill>
                <a:latin typeface="Calibri"/>
                <a:ea typeface="Calibri"/>
                <a:cs typeface="Calibri"/>
                <a:sym typeface="Calibri"/>
              </a:rPr>
              <a:t>Aprendices</a:t>
            </a:r>
            <a:br>
              <a:rPr b="1" i="0" lang="es-CO" sz="1400" u="none" cap="none" strike="noStrike">
                <a:solidFill>
                  <a:srgbClr val="3F3F3F"/>
                </a:solidFill>
                <a:latin typeface="Calibri"/>
                <a:ea typeface="Calibri"/>
                <a:cs typeface="Calibri"/>
                <a:sym typeface="Calibri"/>
              </a:rPr>
            </a:br>
            <a:endParaRPr b="1"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F3F3F"/>
                </a:solidFill>
                <a:latin typeface="Calibri"/>
                <a:ea typeface="Calibri"/>
                <a:cs typeface="Calibri"/>
                <a:sym typeface="Calibri"/>
              </a:rPr>
              <a:t>*Fabian Didier Sánchez Gonzáles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F3F3F"/>
                </a:solidFill>
                <a:latin typeface="Calibri"/>
                <a:ea typeface="Calibri"/>
                <a:cs typeface="Calibri"/>
                <a:sym typeface="Calibri"/>
              </a:rPr>
              <a:t>*Yissel Natalia Cueca Arias</a:t>
            </a:r>
            <a:endParaRPr b="1"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F3F3F"/>
                </a:solidFill>
                <a:latin typeface="Calibri"/>
                <a:ea typeface="Calibri"/>
                <a:cs typeface="Calibri"/>
                <a:sym typeface="Calibri"/>
              </a:rPr>
              <a:t>*Johan Stiven Bocanegra Sánchez</a:t>
            </a:r>
            <a:endParaRPr b="1"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F3F3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46f0baf864_1_3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 Objetivos Específicos </a:t>
            </a:r>
            <a:endParaRPr sz="5200">
              <a:solidFill>
                <a:schemeClr val="lt1"/>
              </a:solidFill>
              <a:latin typeface="Work Sans Medium"/>
              <a:ea typeface="Work Sans Medium"/>
              <a:cs typeface="Work Sans Medium"/>
              <a:sym typeface="Work Sans Medium"/>
            </a:endParaRPr>
          </a:p>
        </p:txBody>
      </p:sp>
      <p:sp>
        <p:nvSpPr>
          <p:cNvPr id="159" name="Google Shape;159;g346f0baf864_1_37"/>
          <p:cNvSpPr txBox="1"/>
          <p:nvPr/>
        </p:nvSpPr>
        <p:spPr>
          <a:xfrm>
            <a:off x="456225" y="2187425"/>
            <a:ext cx="10956000" cy="4125000"/>
          </a:xfrm>
          <a:prstGeom prst="rect">
            <a:avLst/>
          </a:prstGeom>
          <a:noFill/>
          <a:ln>
            <a:noFill/>
          </a:ln>
        </p:spPr>
        <p:txBody>
          <a:bodyPr anchorCtr="0" anchor="t" bIns="91425" lIns="91425" spcFirstLastPara="1" rIns="91425" wrap="square" tIns="91425">
            <a:spAutoFit/>
          </a:bodyPr>
          <a:lstStyle/>
          <a:p>
            <a:pPr indent="-311150" lvl="0" marL="285750" rtl="0" algn="l">
              <a:spcBef>
                <a:spcPts val="0"/>
              </a:spcBef>
              <a:spcAft>
                <a:spcPts val="0"/>
              </a:spcAft>
              <a:buClr>
                <a:srgbClr val="3F3F3F"/>
              </a:buClr>
              <a:buSzPts val="2000"/>
              <a:buChar char="•"/>
            </a:pPr>
            <a:r>
              <a:rPr lang="es-CO" sz="2000">
                <a:solidFill>
                  <a:srgbClr val="3F3F3F"/>
                </a:solidFill>
              </a:rPr>
              <a:t>Desarrollar un módulo de visualización de joyas personalizables: Permitir a los usuarios personalizar joyas seleccionando características como la gema, forma, tamaño, diseño del engaste, con visualización en tiempo real de los cambios.</a:t>
            </a:r>
            <a:br>
              <a:rPr lang="es-CO" sz="2000">
                <a:solidFill>
                  <a:srgbClr val="3F3F3F"/>
                </a:solidFill>
              </a:rPr>
            </a:br>
            <a:endParaRPr sz="2000">
              <a:solidFill>
                <a:srgbClr val="3F3F3F"/>
              </a:solidFill>
            </a:endParaRPr>
          </a:p>
          <a:p>
            <a:pPr indent="-311150" lvl="0" marL="285750" rtl="0" algn="l">
              <a:spcBef>
                <a:spcPts val="0"/>
              </a:spcBef>
              <a:spcAft>
                <a:spcPts val="0"/>
              </a:spcAft>
              <a:buClr>
                <a:srgbClr val="3F3F3F"/>
              </a:buClr>
              <a:buSzPts val="2000"/>
              <a:buChar char="•"/>
            </a:pPr>
            <a:r>
              <a:rPr lang="es-CO" sz="2000">
                <a:solidFill>
                  <a:srgbClr val="3F3F3F"/>
                </a:solidFill>
              </a:rPr>
              <a:t>Implementar un módulo de catálogo y recomendaciones: Ofrecer un catálogo de joyas previamente realizadas, donde los usuarios puedan explorar estos ejemplos junto con sus detalles.</a:t>
            </a:r>
            <a:br>
              <a:rPr lang="es-CO" sz="2000">
                <a:solidFill>
                  <a:srgbClr val="3F3F3F"/>
                </a:solidFill>
              </a:rPr>
            </a:br>
            <a:endParaRPr sz="2000">
              <a:solidFill>
                <a:srgbClr val="3F3F3F"/>
              </a:solidFill>
            </a:endParaRPr>
          </a:p>
          <a:p>
            <a:pPr indent="-311150" lvl="0" marL="285750" rtl="0" algn="l">
              <a:spcBef>
                <a:spcPts val="0"/>
              </a:spcBef>
              <a:spcAft>
                <a:spcPts val="0"/>
              </a:spcAft>
              <a:buClr>
                <a:srgbClr val="3F3F3F"/>
              </a:buClr>
              <a:buSzPts val="2000"/>
              <a:buChar char="•"/>
            </a:pPr>
            <a:r>
              <a:rPr lang="es-CO" sz="2000">
                <a:solidFill>
                  <a:srgbClr val="3F3F3F"/>
                </a:solidFill>
              </a:rPr>
              <a:t>Desarrollar un módulo de actualización de estado del producto: Permitir a los usuarios conocer el avance en tiempo real de su pedido, incluyendo tallaje, montaje y renderización, para mejorar la transparencia y la experiencia del cliente.</a:t>
            </a:r>
            <a:br>
              <a:rPr lang="es-CO" sz="2000">
                <a:solidFill>
                  <a:srgbClr val="3F3F3F"/>
                </a:solidFill>
              </a:rPr>
            </a:br>
            <a:endParaRPr sz="2000">
              <a:solidFill>
                <a:srgbClr val="3F3F3F"/>
              </a:solidFill>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46f0baf864_1_4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  Alcance y delimitación</a:t>
            </a:r>
            <a:endParaRPr sz="5200">
              <a:solidFill>
                <a:schemeClr val="lt1"/>
              </a:solidFill>
              <a:latin typeface="Work Sans Medium"/>
              <a:ea typeface="Work Sans Medium"/>
              <a:cs typeface="Work Sans Medium"/>
              <a:sym typeface="Work Sans Medium"/>
            </a:endParaRPr>
          </a:p>
        </p:txBody>
      </p:sp>
      <p:sp>
        <p:nvSpPr>
          <p:cNvPr id="165" name="Google Shape;165;g346f0baf864_1_42"/>
          <p:cNvSpPr txBox="1"/>
          <p:nvPr/>
        </p:nvSpPr>
        <p:spPr>
          <a:xfrm>
            <a:off x="1216075" y="2941700"/>
            <a:ext cx="10058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2000">
                <a:solidFill>
                  <a:srgbClr val="2D4263"/>
                </a:solidFill>
              </a:rPr>
              <a:t>El proyecto se centrará en un sistema de información con tres módulos interconectados: </a:t>
            </a:r>
            <a:r>
              <a:rPr lang="es-CO" sz="2000">
                <a:solidFill>
                  <a:srgbClr val="2D4263"/>
                </a:solidFill>
              </a:rPr>
              <a:t>personalización</a:t>
            </a:r>
            <a:r>
              <a:rPr lang="es-CO" sz="2000">
                <a:solidFill>
                  <a:srgbClr val="2D4263"/>
                </a:solidFill>
              </a:rPr>
              <a:t> de joyas, catálogo y estado del producto. </a:t>
            </a:r>
            <a:r>
              <a:rPr b="1" lang="es-CO" sz="2000">
                <a:solidFill>
                  <a:srgbClr val="2D4263"/>
                </a:solidFill>
              </a:rPr>
              <a:t>No se incluirán en esta fase inicial características como la integración con sistemas de pago o logística, que serán parte de fases posteriores</a:t>
            </a:r>
            <a:r>
              <a:rPr lang="es-CO" sz="2000">
                <a:solidFill>
                  <a:srgbClr val="2D4263"/>
                </a:solidFill>
              </a:rPr>
              <a:t>.</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6"/>
          <p:cNvSpPr txBox="1"/>
          <p:nvPr/>
        </p:nvSpPr>
        <p:spPr>
          <a:xfrm>
            <a:off x="456236" y="41668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BPMN actual</a:t>
            </a:r>
            <a:endParaRPr b="0" i="0" sz="1400" u="none" cap="none" strike="noStrike">
              <a:solidFill>
                <a:srgbClr val="000000"/>
              </a:solidFill>
              <a:latin typeface="Arial"/>
              <a:ea typeface="Arial"/>
              <a:cs typeface="Arial"/>
              <a:sym typeface="Arial"/>
            </a:endParaRPr>
          </a:p>
        </p:txBody>
      </p:sp>
      <p:pic>
        <p:nvPicPr>
          <p:cNvPr id="171" name="Google Shape;171;p6">
            <a:hlinkClick r:id="rId4"/>
          </p:cNvPr>
          <p:cNvPicPr preferRelativeResize="0"/>
          <p:nvPr/>
        </p:nvPicPr>
        <p:blipFill rotWithShape="1">
          <a:blip r:embed="rId5">
            <a:alphaModFix/>
          </a:blip>
          <a:srcRect b="0" l="0" r="0" t="0"/>
          <a:stretch/>
        </p:blipFill>
        <p:spPr>
          <a:xfrm>
            <a:off x="456225" y="1302650"/>
            <a:ext cx="11366203" cy="4801600"/>
          </a:xfrm>
          <a:prstGeom prst="rect">
            <a:avLst/>
          </a:prstGeom>
          <a:noFill/>
          <a:ln>
            <a:noFill/>
          </a:ln>
        </p:spPr>
      </p:pic>
      <p:sp>
        <p:nvSpPr>
          <p:cNvPr id="172" name="Google Shape;172;p6"/>
          <p:cNvSpPr txBox="1"/>
          <p:nvPr/>
        </p:nvSpPr>
        <p:spPr>
          <a:xfrm>
            <a:off x="456225" y="6248600"/>
            <a:ext cx="113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lt1"/>
                </a:solidFill>
                <a:hlinkClick r:id="rId6">
                  <a:extLst>
                    <a:ext uri="{A12FA001-AC4F-418D-AE19-62706E023703}">
                      <ahyp:hlinkClr val="tx"/>
                    </a:ext>
                  </a:extLst>
                </a:hlinkClick>
              </a:rPr>
              <a:t>https://drive.google.com/file/d/1_8h9UTz05Ai2fqlooW9QqbD4eyOM2fyk/view?usp=drive_link</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46f0baf864_1_5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Técnicas de recolección</a:t>
            </a:r>
            <a:endParaRPr sz="5200"/>
          </a:p>
        </p:txBody>
      </p:sp>
      <p:sp>
        <p:nvSpPr>
          <p:cNvPr id="178" name="Google Shape;178;g346f0baf864_1_52"/>
          <p:cNvSpPr txBox="1"/>
          <p:nvPr/>
        </p:nvSpPr>
        <p:spPr>
          <a:xfrm>
            <a:off x="456225" y="1735675"/>
            <a:ext cx="11204100" cy="464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s-CO" sz="2000">
                <a:solidFill>
                  <a:srgbClr val="2D4263"/>
                </a:solidFill>
              </a:rPr>
              <a:t> Se realizó una entrevista al administrador de la empresa:</a:t>
            </a:r>
            <a:endParaRPr sz="2000"/>
          </a:p>
          <a:p>
            <a:pPr indent="0" lvl="0" marL="0" marR="0" rtl="0" algn="l">
              <a:spcBef>
                <a:spcPts val="0"/>
              </a:spcBef>
              <a:spcAft>
                <a:spcPts val="0"/>
              </a:spcAft>
              <a:buNone/>
            </a:pPr>
            <a:r>
              <a:t/>
            </a:r>
            <a:endParaRPr sz="2000">
              <a:solidFill>
                <a:srgbClr val="2D4263"/>
              </a:solidFill>
            </a:endParaRPr>
          </a:p>
          <a:p>
            <a:pPr indent="0" lvl="0" marL="0" marR="0" rtl="0" algn="l">
              <a:spcBef>
                <a:spcPts val="0"/>
              </a:spcBef>
              <a:spcAft>
                <a:spcPts val="0"/>
              </a:spcAft>
              <a:buNone/>
            </a:pPr>
            <a:r>
              <a:rPr lang="es-CO" sz="2000">
                <a:solidFill>
                  <a:srgbClr val="2D4263"/>
                </a:solidFill>
              </a:rPr>
              <a:t>1. </a:t>
            </a:r>
            <a:r>
              <a:rPr b="1" i="0" lang="es-CO" sz="2000">
                <a:solidFill>
                  <a:srgbClr val="2D4263"/>
                </a:solidFill>
              </a:rPr>
              <a:t>¿Cuál es su rol dentro del trabajo de joyería (diseño, fabricación, reparación, etc.)?</a:t>
            </a:r>
            <a:endParaRPr sz="2000">
              <a:solidFill>
                <a:srgbClr val="2D4263"/>
              </a:solidFill>
            </a:endParaRPr>
          </a:p>
          <a:p>
            <a:pPr indent="0" lvl="0" marL="0" marR="0" rtl="0" algn="l">
              <a:spcBef>
                <a:spcPts val="0"/>
              </a:spcBef>
              <a:spcAft>
                <a:spcPts val="0"/>
              </a:spcAft>
              <a:buNone/>
            </a:pPr>
            <a:r>
              <a:rPr i="0" lang="es-CO" sz="2000">
                <a:solidFill>
                  <a:srgbClr val="2D4263"/>
                </a:solidFill>
              </a:rPr>
              <a:t>R: Yo soy el vendedor, el intermediario del cliente.</a:t>
            </a:r>
            <a:br>
              <a:rPr i="0" lang="es-CO" sz="2000">
                <a:solidFill>
                  <a:srgbClr val="2D4263"/>
                </a:solidFill>
              </a:rPr>
            </a:br>
            <a:endParaRPr sz="2000">
              <a:solidFill>
                <a:srgbClr val="2D4263"/>
              </a:solidFill>
            </a:endParaRPr>
          </a:p>
          <a:p>
            <a:pPr indent="0" lvl="0" marL="0" marR="0" rtl="0" algn="l">
              <a:spcBef>
                <a:spcPts val="0"/>
              </a:spcBef>
              <a:spcAft>
                <a:spcPts val="0"/>
              </a:spcAft>
              <a:buNone/>
            </a:pPr>
            <a:r>
              <a:rPr lang="es-CO" sz="2000">
                <a:solidFill>
                  <a:srgbClr val="2D4263"/>
                </a:solidFill>
              </a:rPr>
              <a:t>2. </a:t>
            </a:r>
            <a:r>
              <a:rPr b="1" i="0" lang="es-CO" sz="2000">
                <a:solidFill>
                  <a:srgbClr val="2D4263"/>
                </a:solidFill>
              </a:rPr>
              <a:t>Describa brevemente el proceso de inicio a fin del proceso en el cual está usted involucrado</a:t>
            </a:r>
            <a:endParaRPr sz="2000">
              <a:solidFill>
                <a:srgbClr val="2D4263"/>
              </a:solidFill>
            </a:endParaRPr>
          </a:p>
          <a:p>
            <a:pPr indent="0" lvl="0" marL="0" marR="0" rtl="0" algn="l">
              <a:spcBef>
                <a:spcPts val="0"/>
              </a:spcBef>
              <a:spcAft>
                <a:spcPts val="0"/>
              </a:spcAft>
              <a:buNone/>
            </a:pPr>
            <a:r>
              <a:rPr i="0" lang="es-CO" sz="2000">
                <a:solidFill>
                  <a:srgbClr val="2D4263"/>
                </a:solidFill>
              </a:rPr>
              <a:t>R: Yo vendo las joyas, ofrezco tipos de joyas (Argollas, anillos, aretes), o si el cliente quiere un diseño personalizado, el cliente me dice realmente que quiere, y yo le dirijo eso al diseñador y </a:t>
            </a:r>
            <a:r>
              <a:rPr lang="es-CO" sz="2000">
                <a:solidFill>
                  <a:srgbClr val="2D4263"/>
                </a:solidFill>
              </a:rPr>
              <a:t>él</a:t>
            </a:r>
            <a:r>
              <a:rPr i="0" lang="es-CO" sz="2000">
                <a:solidFill>
                  <a:srgbClr val="2D4263"/>
                </a:solidFill>
              </a:rPr>
              <a:t> lo </a:t>
            </a:r>
            <a:r>
              <a:rPr lang="es-CO" sz="2000">
                <a:solidFill>
                  <a:srgbClr val="2D4263"/>
                </a:solidFill>
              </a:rPr>
              <a:t>realizará</a:t>
            </a:r>
            <a:r>
              <a:rPr i="0" lang="es-CO" sz="2000">
                <a:solidFill>
                  <a:srgbClr val="2D4263"/>
                </a:solidFill>
              </a:rPr>
              <a:t> el 3D y se le </a:t>
            </a:r>
            <a:r>
              <a:rPr lang="es-CO" sz="2000">
                <a:solidFill>
                  <a:srgbClr val="2D4263"/>
                </a:solidFill>
              </a:rPr>
              <a:t>enviará</a:t>
            </a:r>
            <a:r>
              <a:rPr i="0" lang="es-CO" sz="2000">
                <a:solidFill>
                  <a:srgbClr val="2D4263"/>
                </a:solidFill>
              </a:rPr>
              <a:t> al cliente.</a:t>
            </a:r>
            <a:br>
              <a:rPr i="0" lang="es-CO" sz="2000">
                <a:solidFill>
                  <a:srgbClr val="2D4263"/>
                </a:solidFill>
              </a:rPr>
            </a:br>
            <a:endParaRPr sz="2000">
              <a:solidFill>
                <a:srgbClr val="2D4263"/>
              </a:solidFill>
            </a:endParaRPr>
          </a:p>
          <a:p>
            <a:pPr indent="0" lvl="0" marL="0" marR="0" rtl="0" algn="l">
              <a:spcBef>
                <a:spcPts val="0"/>
              </a:spcBef>
              <a:spcAft>
                <a:spcPts val="0"/>
              </a:spcAft>
              <a:buNone/>
            </a:pPr>
            <a:r>
              <a:rPr lang="es-CO" sz="2000">
                <a:solidFill>
                  <a:srgbClr val="2D4263"/>
                </a:solidFill>
              </a:rPr>
              <a:t>3. </a:t>
            </a:r>
            <a:r>
              <a:rPr b="1" i="0" lang="es-CO" sz="2000">
                <a:solidFill>
                  <a:srgbClr val="2D4263"/>
                </a:solidFill>
              </a:rPr>
              <a:t>¿Qué datos/información se le pide al cliente al momento de comprar joyas?</a:t>
            </a:r>
            <a:endParaRPr sz="2000">
              <a:solidFill>
                <a:srgbClr val="2D4263"/>
              </a:solidFill>
            </a:endParaRPr>
          </a:p>
          <a:p>
            <a:pPr indent="0" lvl="0" marL="0" marR="0" rtl="0" algn="l">
              <a:spcBef>
                <a:spcPts val="0"/>
              </a:spcBef>
              <a:spcAft>
                <a:spcPts val="0"/>
              </a:spcAft>
              <a:buNone/>
            </a:pPr>
            <a:r>
              <a:rPr i="0" lang="es-CO" sz="2000">
                <a:solidFill>
                  <a:srgbClr val="2D4263"/>
                </a:solidFill>
              </a:rPr>
              <a:t>R: Nombres, edad para saber si el diseño es juvenil o es para una señora, y lo primordial es que pague.</a:t>
            </a:r>
            <a:endParaRPr sz="2000">
              <a:solidFill>
                <a:srgbClr val="000000"/>
              </a:solidFill>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46f0baf864_1_8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Técnicas de recolección</a:t>
            </a:r>
            <a:endParaRPr sz="5200"/>
          </a:p>
        </p:txBody>
      </p:sp>
      <p:sp>
        <p:nvSpPr>
          <p:cNvPr id="184" name="Google Shape;184;g346f0baf864_1_83"/>
          <p:cNvSpPr txBox="1"/>
          <p:nvPr/>
        </p:nvSpPr>
        <p:spPr>
          <a:xfrm>
            <a:off x="456227" y="1720499"/>
            <a:ext cx="11129100" cy="495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s-CO" sz="2000">
                <a:solidFill>
                  <a:srgbClr val="2D4263"/>
                </a:solidFill>
              </a:rPr>
              <a:t>4. </a:t>
            </a:r>
            <a:r>
              <a:rPr b="1" i="0" lang="es-CO" sz="2000">
                <a:solidFill>
                  <a:srgbClr val="2D4263"/>
                </a:solidFill>
              </a:rPr>
              <a:t>¿Los clientes mayoritariamente para qué ocasión compran joyas?</a:t>
            </a:r>
            <a:endParaRPr sz="2000">
              <a:solidFill>
                <a:srgbClr val="2D4263"/>
              </a:solidFill>
            </a:endParaRPr>
          </a:p>
          <a:p>
            <a:pPr indent="0" lvl="0" marL="0" marR="0" rtl="0" algn="l">
              <a:lnSpc>
                <a:spcPct val="100000"/>
              </a:lnSpc>
              <a:spcBef>
                <a:spcPts val="0"/>
              </a:spcBef>
              <a:spcAft>
                <a:spcPts val="0"/>
              </a:spcAft>
              <a:buNone/>
            </a:pPr>
            <a:r>
              <a:rPr i="0" lang="es-CO" sz="2000">
                <a:solidFill>
                  <a:srgbClr val="2D4263"/>
                </a:solidFill>
              </a:rPr>
              <a:t>R: Los clientes frecuentemente piden diseños para compromiso, o regalos.</a:t>
            </a:r>
            <a:endParaRPr sz="2000">
              <a:solidFill>
                <a:srgbClr val="000000"/>
              </a:solidFill>
            </a:endParaRPr>
          </a:p>
          <a:p>
            <a:pPr indent="0" lvl="0" marL="0" marR="0" rtl="0" algn="l">
              <a:lnSpc>
                <a:spcPct val="100000"/>
              </a:lnSpc>
              <a:spcBef>
                <a:spcPts val="0"/>
              </a:spcBef>
              <a:spcAft>
                <a:spcPts val="0"/>
              </a:spcAft>
              <a:buNone/>
            </a:pPr>
            <a:r>
              <a:t/>
            </a:r>
            <a:endParaRPr sz="2000">
              <a:solidFill>
                <a:srgbClr val="000000"/>
              </a:solidFill>
            </a:endParaRPr>
          </a:p>
          <a:p>
            <a:pPr indent="0" lvl="0" marL="0" marR="0" rtl="0" algn="l">
              <a:lnSpc>
                <a:spcPct val="100000"/>
              </a:lnSpc>
              <a:spcBef>
                <a:spcPts val="0"/>
              </a:spcBef>
              <a:spcAft>
                <a:spcPts val="0"/>
              </a:spcAft>
              <a:buNone/>
            </a:pPr>
            <a:r>
              <a:rPr i="0" lang="es-CO" sz="2000">
                <a:solidFill>
                  <a:srgbClr val="2D4263"/>
                </a:solidFill>
              </a:rPr>
              <a:t>5. </a:t>
            </a:r>
            <a:r>
              <a:rPr b="1" i="0" lang="es-CO" sz="2000">
                <a:solidFill>
                  <a:srgbClr val="2D4263"/>
                </a:solidFill>
              </a:rPr>
              <a:t>¿Todo proyecto de joyas es personalizado?</a:t>
            </a:r>
            <a:endParaRPr sz="2000">
              <a:solidFill>
                <a:srgbClr val="2D4263"/>
              </a:solidFill>
            </a:endParaRPr>
          </a:p>
          <a:p>
            <a:pPr indent="0" lvl="0" marL="0" marR="0" rtl="0" algn="l">
              <a:lnSpc>
                <a:spcPct val="100000"/>
              </a:lnSpc>
              <a:spcBef>
                <a:spcPts val="0"/>
              </a:spcBef>
              <a:spcAft>
                <a:spcPts val="0"/>
              </a:spcAft>
              <a:buNone/>
            </a:pPr>
            <a:r>
              <a:rPr i="0" lang="es-CO" sz="2000">
                <a:solidFill>
                  <a:srgbClr val="2D4263"/>
                </a:solidFill>
              </a:rPr>
              <a:t>R: Si, mayoritariamente los proyectos son personalizados, por las medidas del anillo, el tipo de joya o diseño, el gusto del cliente también es primordial.</a:t>
            </a:r>
            <a:br>
              <a:rPr lang="es-CO" sz="2000">
                <a:solidFill>
                  <a:srgbClr val="2D4263"/>
                </a:solidFill>
              </a:rPr>
            </a:br>
            <a:endParaRPr sz="2000">
              <a:solidFill>
                <a:srgbClr val="2D4263"/>
              </a:solidFill>
            </a:endParaRPr>
          </a:p>
          <a:p>
            <a:pPr indent="0" lvl="0" marL="0" marR="0" rtl="0" algn="l">
              <a:lnSpc>
                <a:spcPct val="100000"/>
              </a:lnSpc>
              <a:spcBef>
                <a:spcPts val="0"/>
              </a:spcBef>
              <a:spcAft>
                <a:spcPts val="0"/>
              </a:spcAft>
              <a:buNone/>
            </a:pPr>
            <a:r>
              <a:rPr i="0" lang="es-CO" sz="2000">
                <a:solidFill>
                  <a:srgbClr val="2D4263"/>
                </a:solidFill>
              </a:rPr>
              <a:t>6. </a:t>
            </a:r>
            <a:r>
              <a:rPr b="1" i="0" lang="es-CO" sz="2000">
                <a:solidFill>
                  <a:srgbClr val="2D4263"/>
                </a:solidFill>
              </a:rPr>
              <a:t>Dependiendo el presupuesto del cliente, ¿Qué tipo de joyas se le ofrecen al cliente?</a:t>
            </a:r>
            <a:endParaRPr sz="2000">
              <a:solidFill>
                <a:srgbClr val="2D4263"/>
              </a:solidFill>
            </a:endParaRPr>
          </a:p>
          <a:p>
            <a:pPr indent="0" lvl="0" marL="0" marR="0" rtl="0" algn="l">
              <a:lnSpc>
                <a:spcPct val="100000"/>
              </a:lnSpc>
              <a:spcBef>
                <a:spcPts val="0"/>
              </a:spcBef>
              <a:spcAft>
                <a:spcPts val="0"/>
              </a:spcAft>
              <a:buNone/>
            </a:pPr>
            <a:r>
              <a:rPr i="0" lang="es-CO" sz="2000">
                <a:solidFill>
                  <a:srgbClr val="2D4263"/>
                </a:solidFill>
              </a:rPr>
              <a:t>R: El tipo de joya depende el gusto del cliente, se le ofrece lo que se aproxime al presupuesto del cliente y se le dan varias opciones.</a:t>
            </a:r>
            <a:endParaRPr i="0" sz="2000">
              <a:solidFill>
                <a:srgbClr val="2D4263"/>
              </a:solidFill>
            </a:endParaRPr>
          </a:p>
          <a:p>
            <a:pPr indent="0" lvl="0" marL="0" marR="0" rtl="0" algn="l">
              <a:lnSpc>
                <a:spcPct val="100000"/>
              </a:lnSpc>
              <a:spcBef>
                <a:spcPts val="0"/>
              </a:spcBef>
              <a:spcAft>
                <a:spcPts val="0"/>
              </a:spcAft>
              <a:buNone/>
            </a:pPr>
            <a:r>
              <a:t/>
            </a:r>
            <a:endParaRPr sz="2000">
              <a:solidFill>
                <a:srgbClr val="2D4263"/>
              </a:solidFill>
            </a:endParaRPr>
          </a:p>
          <a:p>
            <a:pPr indent="0" lvl="0" marL="0" rtl="0" algn="l">
              <a:spcBef>
                <a:spcPts val="0"/>
              </a:spcBef>
              <a:spcAft>
                <a:spcPts val="0"/>
              </a:spcAft>
              <a:buNone/>
            </a:pPr>
            <a:r>
              <a:rPr lang="es-CO" sz="2000">
                <a:solidFill>
                  <a:srgbClr val="2D4263"/>
                </a:solidFill>
              </a:rPr>
              <a:t>7. </a:t>
            </a:r>
            <a:r>
              <a:rPr b="1" lang="es-CO" sz="2000">
                <a:solidFill>
                  <a:srgbClr val="2D4263"/>
                </a:solidFill>
              </a:rPr>
              <a:t>¿Cómo maneja los pedidos personalizados para asegurar que cumplen con las expectativas del cliente?</a:t>
            </a:r>
            <a:endParaRPr sz="2000">
              <a:solidFill>
                <a:srgbClr val="2D4263"/>
              </a:solidFill>
            </a:endParaRPr>
          </a:p>
          <a:p>
            <a:pPr indent="0" lvl="0" marL="0" rtl="0" algn="l">
              <a:spcBef>
                <a:spcPts val="0"/>
              </a:spcBef>
              <a:spcAft>
                <a:spcPts val="0"/>
              </a:spcAft>
              <a:buClr>
                <a:schemeClr val="dk1"/>
              </a:buClr>
              <a:buFont typeface="Arial"/>
              <a:buNone/>
            </a:pPr>
            <a:r>
              <a:rPr lang="es-CO" sz="2000">
                <a:solidFill>
                  <a:srgbClr val="2D4263"/>
                </a:solidFill>
              </a:rPr>
              <a:t>R: Se verifica todo lo pedido por el cliente (Medidas, tipo de joya, gusto del cliente) y se realiza el diseño 3d y se le manda al cliente y ya el aprueba el diseño y se hace.</a:t>
            </a:r>
            <a:endParaRPr sz="1800">
              <a:solidFill>
                <a:schemeClr val="dk1"/>
              </a:solidFill>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46f0baf864_1_7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Técnicas de recolección</a:t>
            </a:r>
            <a:endParaRPr sz="5200"/>
          </a:p>
        </p:txBody>
      </p:sp>
      <p:sp>
        <p:nvSpPr>
          <p:cNvPr id="190" name="Google Shape;190;g346f0baf864_1_75"/>
          <p:cNvSpPr txBox="1"/>
          <p:nvPr/>
        </p:nvSpPr>
        <p:spPr>
          <a:xfrm>
            <a:off x="603552" y="1596350"/>
            <a:ext cx="10515600" cy="4710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s-CO" sz="2000">
                <a:solidFill>
                  <a:srgbClr val="2D4263"/>
                </a:solidFill>
              </a:rPr>
              <a:t>8. </a:t>
            </a:r>
            <a:r>
              <a:rPr b="1" i="0" lang="es-CO" sz="2000">
                <a:solidFill>
                  <a:srgbClr val="2D4263"/>
                </a:solidFill>
              </a:rPr>
              <a:t>¿Cuáles son los materiales y piedras con más demandas a trabajar y por qué?</a:t>
            </a:r>
            <a:endParaRPr sz="2000">
              <a:solidFill>
                <a:srgbClr val="2D4263"/>
              </a:solidFill>
            </a:endParaRPr>
          </a:p>
          <a:p>
            <a:pPr indent="0" lvl="0" marL="0" marR="0" rtl="0" algn="l">
              <a:spcBef>
                <a:spcPts val="0"/>
              </a:spcBef>
              <a:spcAft>
                <a:spcPts val="0"/>
              </a:spcAft>
              <a:buNone/>
            </a:pPr>
            <a:r>
              <a:rPr i="0" lang="es-CO" sz="2000">
                <a:solidFill>
                  <a:srgbClr val="2D4263"/>
                </a:solidFill>
              </a:rPr>
              <a:t>R: El oro y la esmeralda, ya que son las piedras encontradas aquí en Colombia, y demuestran poder, eso le gusta al cliente.</a:t>
            </a:r>
            <a:br>
              <a:rPr i="0" lang="es-CO" sz="2000">
                <a:solidFill>
                  <a:srgbClr val="2D4263"/>
                </a:solidFill>
              </a:rPr>
            </a:br>
            <a:endParaRPr sz="2000">
              <a:solidFill>
                <a:srgbClr val="000000"/>
              </a:solidFill>
            </a:endParaRPr>
          </a:p>
          <a:p>
            <a:pPr indent="0" lvl="0" marL="0" marR="0" rtl="0" algn="l">
              <a:spcBef>
                <a:spcPts val="0"/>
              </a:spcBef>
              <a:spcAft>
                <a:spcPts val="0"/>
              </a:spcAft>
              <a:buNone/>
            </a:pPr>
            <a:r>
              <a:rPr i="0" lang="es-CO" sz="2000">
                <a:solidFill>
                  <a:srgbClr val="2D4263"/>
                </a:solidFill>
              </a:rPr>
              <a:t>9. </a:t>
            </a:r>
            <a:r>
              <a:rPr b="1" i="0" lang="es-CO" sz="2000">
                <a:solidFill>
                  <a:srgbClr val="2D4263"/>
                </a:solidFill>
              </a:rPr>
              <a:t>¿Cuáles son los tipos de joyas más importantes en su empresa?</a:t>
            </a:r>
            <a:endParaRPr sz="2000">
              <a:solidFill>
                <a:srgbClr val="2D4263"/>
              </a:solidFill>
            </a:endParaRPr>
          </a:p>
          <a:p>
            <a:pPr indent="0" lvl="0" marL="0" marR="0" rtl="0" algn="l">
              <a:spcBef>
                <a:spcPts val="0"/>
              </a:spcBef>
              <a:spcAft>
                <a:spcPts val="0"/>
              </a:spcAft>
              <a:buNone/>
            </a:pPr>
            <a:r>
              <a:rPr i="0" lang="es-CO" sz="2000">
                <a:solidFill>
                  <a:srgbClr val="2D4263"/>
                </a:solidFill>
              </a:rPr>
              <a:t>R: Los topitos para las esmeraldas, o un anillo que se llama closter tiene la esmeralda y alrededor diamante, esos serian como los </a:t>
            </a:r>
            <a:r>
              <a:rPr lang="es-CO" sz="2000">
                <a:solidFill>
                  <a:srgbClr val="2D4263"/>
                </a:solidFill>
              </a:rPr>
              <a:t>más</a:t>
            </a:r>
            <a:r>
              <a:rPr i="0" lang="es-CO" sz="2000">
                <a:solidFill>
                  <a:srgbClr val="2D4263"/>
                </a:solidFill>
              </a:rPr>
              <a:t> importantes</a:t>
            </a:r>
            <a:endParaRPr i="0" sz="2000">
              <a:solidFill>
                <a:srgbClr val="2D4263"/>
              </a:solidFill>
            </a:endParaRPr>
          </a:p>
          <a:p>
            <a:pPr indent="0" lvl="0" marL="0" marR="0" rtl="0" algn="l">
              <a:spcBef>
                <a:spcPts val="0"/>
              </a:spcBef>
              <a:spcAft>
                <a:spcPts val="0"/>
              </a:spcAft>
              <a:buNone/>
            </a:pPr>
            <a:r>
              <a:t/>
            </a:r>
            <a:endParaRPr sz="2000">
              <a:solidFill>
                <a:srgbClr val="2D4263"/>
              </a:solidFill>
            </a:endParaRPr>
          </a:p>
          <a:p>
            <a:pPr indent="0" lvl="0" marL="0" rtl="0" algn="l">
              <a:lnSpc>
                <a:spcPct val="100000"/>
              </a:lnSpc>
              <a:spcBef>
                <a:spcPts val="0"/>
              </a:spcBef>
              <a:spcAft>
                <a:spcPts val="0"/>
              </a:spcAft>
              <a:buNone/>
            </a:pPr>
            <a:r>
              <a:rPr lang="es-CO" sz="2000">
                <a:solidFill>
                  <a:srgbClr val="2D4263"/>
                </a:solidFill>
              </a:rPr>
              <a:t>10. </a:t>
            </a:r>
            <a:r>
              <a:rPr b="1" lang="es-CO" sz="2000">
                <a:solidFill>
                  <a:srgbClr val="2D4263"/>
                </a:solidFill>
              </a:rPr>
              <a:t>¿Cuáles son los tipos de personalización o diseño que más piden los clientes?</a:t>
            </a:r>
            <a:endParaRPr sz="2000">
              <a:solidFill>
                <a:srgbClr val="2D4263"/>
              </a:solidFill>
            </a:endParaRPr>
          </a:p>
          <a:p>
            <a:pPr indent="0" lvl="0" marL="0" rtl="0" algn="l">
              <a:lnSpc>
                <a:spcPct val="100000"/>
              </a:lnSpc>
              <a:spcBef>
                <a:spcPts val="0"/>
              </a:spcBef>
              <a:spcAft>
                <a:spcPts val="0"/>
              </a:spcAft>
              <a:buClr>
                <a:schemeClr val="dk1"/>
              </a:buClr>
              <a:buFont typeface="Arial"/>
              <a:buNone/>
            </a:pPr>
            <a:r>
              <a:rPr lang="es-CO" sz="2000">
                <a:solidFill>
                  <a:srgbClr val="2D4263"/>
                </a:solidFill>
              </a:rPr>
              <a:t>R: Para compromiso, mayoritariamente </a:t>
            </a:r>
            <a:r>
              <a:rPr lang="es-CO" sz="2000">
                <a:solidFill>
                  <a:srgbClr val="3F3F3F"/>
                </a:solidFill>
              </a:rPr>
              <a:t>diseños para mujeres.</a:t>
            </a:r>
            <a:endParaRPr sz="2000">
              <a:solidFill>
                <a:srgbClr val="3F3F3F"/>
              </a:solidFill>
            </a:endParaRPr>
          </a:p>
          <a:p>
            <a:pPr indent="0" lvl="0" marL="0" rtl="0" algn="l">
              <a:lnSpc>
                <a:spcPct val="100000"/>
              </a:lnSpc>
              <a:spcBef>
                <a:spcPts val="0"/>
              </a:spcBef>
              <a:spcAft>
                <a:spcPts val="0"/>
              </a:spcAft>
              <a:buClr>
                <a:schemeClr val="dk1"/>
              </a:buClr>
              <a:buFont typeface="Arial"/>
              <a:buNone/>
            </a:pPr>
            <a:r>
              <a:t/>
            </a:r>
            <a:endParaRPr b="1" sz="2000">
              <a:solidFill>
                <a:srgbClr val="2D4263"/>
              </a:solidFill>
            </a:endParaRPr>
          </a:p>
          <a:p>
            <a:pPr indent="0" lvl="0" marL="0" rtl="0" algn="l">
              <a:lnSpc>
                <a:spcPct val="100000"/>
              </a:lnSpc>
              <a:spcBef>
                <a:spcPts val="0"/>
              </a:spcBef>
              <a:spcAft>
                <a:spcPts val="0"/>
              </a:spcAft>
              <a:buNone/>
            </a:pPr>
            <a:r>
              <a:rPr lang="es-CO" sz="2000">
                <a:solidFill>
                  <a:srgbClr val="2D4263"/>
                </a:solidFill>
              </a:rPr>
              <a:t>11. </a:t>
            </a:r>
            <a:r>
              <a:rPr b="1" lang="es-CO" sz="2000">
                <a:solidFill>
                  <a:srgbClr val="2D4263"/>
                </a:solidFill>
              </a:rPr>
              <a:t>¿Ha trabajado en proyectos personalizados para clientes? Si es así, ¿Cuál es el proyecto más memorable que ha hecho?</a:t>
            </a:r>
            <a:endParaRPr sz="2000">
              <a:solidFill>
                <a:schemeClr val="dk1"/>
              </a:solidFill>
            </a:endParaRPr>
          </a:p>
          <a:p>
            <a:pPr indent="0" lvl="0" marL="0" rtl="0" algn="l">
              <a:lnSpc>
                <a:spcPct val="100000"/>
              </a:lnSpc>
              <a:spcBef>
                <a:spcPts val="0"/>
              </a:spcBef>
              <a:spcAft>
                <a:spcPts val="0"/>
              </a:spcAft>
              <a:buNone/>
            </a:pPr>
            <a:r>
              <a:rPr lang="es-CO" sz="2000">
                <a:solidFill>
                  <a:srgbClr val="2D4263"/>
                </a:solidFill>
              </a:rPr>
              <a:t>R: El </a:t>
            </a:r>
            <a:r>
              <a:rPr lang="es-CO" sz="2000">
                <a:solidFill>
                  <a:srgbClr val="2D4263"/>
                </a:solidFill>
              </a:rPr>
              <a:t>más</a:t>
            </a:r>
            <a:r>
              <a:rPr lang="es-CO" sz="2000">
                <a:solidFill>
                  <a:srgbClr val="2D4263"/>
                </a:solidFill>
              </a:rPr>
              <a:t> memorable ha sido un anillo para mi familia que fue un anillo de compromiso muy lindo con esmeralda y oro, o unas argollas para matrimonio.</a:t>
            </a:r>
            <a:endParaRPr sz="2000">
              <a:solidFill>
                <a:srgbClr val="000000"/>
              </a:solidFill>
            </a:endParaRPr>
          </a:p>
        </p:txBody>
      </p:sp>
      <p:sp>
        <p:nvSpPr>
          <p:cNvPr id="191" name="Google Shape;191;g346f0baf864_1_75"/>
          <p:cNvSpPr txBox="1"/>
          <p:nvPr/>
        </p:nvSpPr>
        <p:spPr>
          <a:xfrm>
            <a:off x="269050" y="6242400"/>
            <a:ext cx="1118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dk1"/>
                </a:solidFill>
                <a:hlinkClick r:id="rId3">
                  <a:extLst>
                    <a:ext uri="{A12FA001-AC4F-418D-AE19-62706E023703}">
                      <ahyp:hlinkClr val="tx"/>
                    </a:ext>
                  </a:extLst>
                </a:hlinkClick>
              </a:rPr>
              <a:t>https://docs.google.com/document/d/1AcfEzG7ZmP5LBgq4Bhs2eTGwUhIVaiUg/edit?usp=drive_link&amp;ouid=100607663073218490831&amp;rtpof=true&amp;sd=true</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46f0baf864_1_4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197" name="Google Shape;197;g346f0baf864_1_47"/>
          <p:cNvSpPr txBox="1"/>
          <p:nvPr/>
        </p:nvSpPr>
        <p:spPr>
          <a:xfrm>
            <a:off x="325568" y="1683475"/>
            <a:ext cx="8262000" cy="6110700"/>
          </a:xfrm>
          <a:prstGeom prst="rect">
            <a:avLst/>
          </a:prstGeom>
          <a:noFill/>
          <a:ln>
            <a:noFill/>
          </a:ln>
        </p:spPr>
        <p:txBody>
          <a:bodyPr anchorCtr="0" anchor="t" bIns="45700" lIns="91425" spcFirstLastPara="1" rIns="91425" wrap="square" tIns="45700">
            <a:spAutoFit/>
          </a:bodyPr>
          <a:lstStyle/>
          <a:p>
            <a:pPr indent="-311150" lvl="1" marL="742950" marR="0" rtl="0" algn="l">
              <a:spcBef>
                <a:spcPts val="0"/>
              </a:spcBef>
              <a:spcAft>
                <a:spcPts val="0"/>
              </a:spcAft>
              <a:buClr>
                <a:srgbClr val="3F3F3F"/>
              </a:buClr>
              <a:buSzPts val="2000"/>
              <a:buAutoNum type="arabicPeriod"/>
            </a:pPr>
            <a:r>
              <a:rPr b="1" i="0" lang="es-CO" sz="2000" u="none" cap="none" strike="noStrike">
                <a:solidFill>
                  <a:srgbClr val="3F3F3F"/>
                </a:solidFill>
              </a:rPr>
              <a:t>Módulo: Gestión de Usuarios</a:t>
            </a:r>
            <a:endParaRPr sz="2000"/>
          </a:p>
          <a:p>
            <a:pPr indent="0" lvl="0" marL="0" marR="0" rtl="0" algn="l">
              <a:spcBef>
                <a:spcPts val="1400"/>
              </a:spcBef>
              <a:spcAft>
                <a:spcPts val="0"/>
              </a:spcAft>
              <a:buNone/>
            </a:pPr>
            <a:r>
              <a:rPr lang="es-CO" sz="2000">
                <a:solidFill>
                  <a:srgbClr val="3F3F3F"/>
                </a:solidFill>
              </a:rPr>
              <a:t>RF-001 Crear cuenta de usuario</a:t>
            </a:r>
            <a:endParaRPr sz="2000"/>
          </a:p>
          <a:p>
            <a:pPr indent="0" lvl="0" marL="0" marR="0" rtl="0" algn="l">
              <a:spcBef>
                <a:spcPts val="0"/>
              </a:spcBef>
              <a:spcAft>
                <a:spcPts val="0"/>
              </a:spcAft>
              <a:buNone/>
            </a:pPr>
            <a:r>
              <a:rPr lang="es-CO" sz="2000">
                <a:solidFill>
                  <a:srgbClr val="3F3F3F"/>
                </a:solidFill>
              </a:rPr>
              <a:t>RF-002 Iniciar sesión</a:t>
            </a:r>
            <a:endParaRPr sz="2000"/>
          </a:p>
          <a:p>
            <a:pPr indent="0" lvl="0" marL="0" marR="0" rtl="0" algn="l">
              <a:spcBef>
                <a:spcPts val="0"/>
              </a:spcBef>
              <a:spcAft>
                <a:spcPts val="0"/>
              </a:spcAft>
              <a:buNone/>
            </a:pPr>
            <a:r>
              <a:rPr lang="es-CO" sz="2000">
                <a:solidFill>
                  <a:srgbClr val="3F3F3F"/>
                </a:solidFill>
              </a:rPr>
              <a:t>RF-003 Recuperar contraseña</a:t>
            </a:r>
            <a:endParaRPr sz="2000"/>
          </a:p>
          <a:p>
            <a:pPr indent="0" lvl="0" marL="0" marR="0" rtl="0" algn="l">
              <a:spcBef>
                <a:spcPts val="0"/>
              </a:spcBef>
              <a:spcAft>
                <a:spcPts val="0"/>
              </a:spcAft>
              <a:buNone/>
            </a:pPr>
            <a:r>
              <a:rPr lang="es-CO" sz="2000">
                <a:solidFill>
                  <a:srgbClr val="3F3F3F"/>
                </a:solidFill>
              </a:rPr>
              <a:t>RF-004 Actualizar datos personales</a:t>
            </a:r>
            <a:endParaRPr sz="2000"/>
          </a:p>
          <a:p>
            <a:pPr indent="0" lvl="0" marL="0" marR="0" rtl="0" algn="l">
              <a:spcBef>
                <a:spcPts val="0"/>
              </a:spcBef>
              <a:spcAft>
                <a:spcPts val="0"/>
              </a:spcAft>
              <a:buNone/>
            </a:pPr>
            <a:r>
              <a:rPr lang="es-CO" sz="2000">
                <a:solidFill>
                  <a:srgbClr val="3F3F3F"/>
                </a:solidFill>
              </a:rPr>
              <a:t>RF-005 Gestionar usuarios y roles</a:t>
            </a:r>
            <a:endParaRPr sz="2000"/>
          </a:p>
          <a:p>
            <a:pPr indent="0" lvl="0" marL="0" marR="0" rtl="0" algn="l">
              <a:spcBef>
                <a:spcPts val="0"/>
              </a:spcBef>
              <a:spcAft>
                <a:spcPts val="0"/>
              </a:spcAft>
              <a:buNone/>
            </a:pPr>
            <a:r>
              <a:rPr lang="es-CO" sz="2000">
                <a:solidFill>
                  <a:srgbClr val="3F3F3F"/>
                </a:solidFill>
              </a:rPr>
              <a:t>RF-006 Cerrar sesión</a:t>
            </a:r>
            <a:endParaRPr sz="2000"/>
          </a:p>
          <a:p>
            <a:pPr indent="0" lvl="1" marL="457200" marR="0" rtl="0" algn="l">
              <a:spcBef>
                <a:spcPts val="1400"/>
              </a:spcBef>
              <a:spcAft>
                <a:spcPts val="0"/>
              </a:spcAft>
              <a:buNone/>
            </a:pPr>
            <a:r>
              <a:rPr i="0" lang="es-CO" sz="2000" u="none" cap="none" strike="noStrike">
                <a:solidFill>
                  <a:srgbClr val="000000"/>
                </a:solidFill>
              </a:rPr>
              <a:t>2</a:t>
            </a:r>
            <a:r>
              <a:rPr b="1" i="0" lang="es-CO" sz="2000" u="none" cap="none" strike="noStrike">
                <a:solidFill>
                  <a:srgbClr val="000000"/>
                </a:solidFill>
              </a:rPr>
              <a:t>.    </a:t>
            </a:r>
            <a:r>
              <a:rPr b="1" i="0" lang="es-CO" sz="2000" u="none" cap="none" strike="noStrike">
                <a:solidFill>
                  <a:srgbClr val="3F3F3F"/>
                </a:solidFill>
              </a:rPr>
              <a:t>Módulo: Personalización de Joyas</a:t>
            </a:r>
            <a:endParaRPr sz="2000"/>
          </a:p>
          <a:p>
            <a:pPr indent="0" lvl="0" marL="0" marR="0" rtl="0" algn="l">
              <a:spcBef>
                <a:spcPts val="1400"/>
              </a:spcBef>
              <a:spcAft>
                <a:spcPts val="0"/>
              </a:spcAft>
              <a:buNone/>
            </a:pPr>
            <a:r>
              <a:rPr lang="es-CO" sz="2000">
                <a:solidFill>
                  <a:srgbClr val="3F3F3F"/>
                </a:solidFill>
              </a:rPr>
              <a:t>RF-007 Seleccionar gema</a:t>
            </a:r>
            <a:endParaRPr sz="2000"/>
          </a:p>
          <a:p>
            <a:pPr indent="0" lvl="0" marL="0" marR="0" rtl="0" algn="l">
              <a:spcBef>
                <a:spcPts val="0"/>
              </a:spcBef>
              <a:spcAft>
                <a:spcPts val="0"/>
              </a:spcAft>
              <a:buNone/>
            </a:pPr>
            <a:r>
              <a:rPr lang="es-CO" sz="2000">
                <a:solidFill>
                  <a:srgbClr val="3F3F3F"/>
                </a:solidFill>
              </a:rPr>
              <a:t>RF-008 Seleccionar forma</a:t>
            </a:r>
            <a:endParaRPr sz="2000"/>
          </a:p>
          <a:p>
            <a:pPr indent="0" lvl="0" marL="0" marR="0" rtl="0" algn="l">
              <a:spcBef>
                <a:spcPts val="0"/>
              </a:spcBef>
              <a:spcAft>
                <a:spcPts val="0"/>
              </a:spcAft>
              <a:buNone/>
            </a:pPr>
            <a:r>
              <a:rPr lang="es-CO" sz="2000">
                <a:solidFill>
                  <a:srgbClr val="3F3F3F"/>
                </a:solidFill>
              </a:rPr>
              <a:t>RF-009 Seleccionar material del anillo</a:t>
            </a:r>
            <a:endParaRPr sz="2000"/>
          </a:p>
          <a:p>
            <a:pPr indent="0" lvl="0" marL="0" marR="0" rtl="0" algn="l">
              <a:spcBef>
                <a:spcPts val="0"/>
              </a:spcBef>
              <a:spcAft>
                <a:spcPts val="0"/>
              </a:spcAft>
              <a:buNone/>
            </a:pPr>
            <a:r>
              <a:rPr lang="es-CO" sz="2000">
                <a:solidFill>
                  <a:srgbClr val="3F3F3F"/>
                </a:solidFill>
              </a:rPr>
              <a:t>RF-010 Modificar tamaño de joya</a:t>
            </a:r>
            <a:endParaRPr sz="2000"/>
          </a:p>
          <a:p>
            <a:pPr indent="0" lvl="0" marL="0" marR="0" rtl="0" algn="l">
              <a:spcBef>
                <a:spcPts val="0"/>
              </a:spcBef>
              <a:spcAft>
                <a:spcPts val="0"/>
              </a:spcAft>
              <a:buNone/>
            </a:pPr>
            <a:r>
              <a:rPr lang="es-CO" sz="2000">
                <a:solidFill>
                  <a:srgbClr val="3F3F3F"/>
                </a:solidFill>
              </a:rPr>
              <a:t>RF-011 Seleccionar talla del anillo</a:t>
            </a:r>
            <a:endParaRPr sz="2000"/>
          </a:p>
          <a:p>
            <a:pPr indent="0" lvl="0" marL="0" marR="0" rtl="0" algn="l">
              <a:spcBef>
                <a:spcPts val="0"/>
              </a:spcBef>
              <a:spcAft>
                <a:spcPts val="0"/>
              </a:spcAft>
              <a:buNone/>
            </a:pPr>
            <a:r>
              <a:rPr lang="es-CO" sz="2000">
                <a:solidFill>
                  <a:srgbClr val="3F3F3F"/>
                </a:solidFill>
              </a:rPr>
              <a:t>RF-012 Visualización en 3D</a:t>
            </a:r>
            <a:endParaRPr sz="2000"/>
          </a:p>
          <a:p>
            <a:pPr indent="228600" lvl="0" marL="0" marR="0" rtl="0" algn="l">
              <a:lnSpc>
                <a:spcPct val="66666"/>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46f0baf864_2_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203" name="Google Shape;203;g346f0baf864_2_4"/>
          <p:cNvSpPr txBox="1"/>
          <p:nvPr/>
        </p:nvSpPr>
        <p:spPr>
          <a:xfrm>
            <a:off x="273318" y="1944725"/>
            <a:ext cx="8262000" cy="5187300"/>
          </a:xfrm>
          <a:prstGeom prst="rect">
            <a:avLst/>
          </a:prstGeom>
          <a:noFill/>
          <a:ln>
            <a:noFill/>
          </a:ln>
        </p:spPr>
        <p:txBody>
          <a:bodyPr anchorCtr="0" anchor="t" bIns="45700" lIns="91425" spcFirstLastPara="1" rIns="91425" wrap="square" tIns="45700">
            <a:spAutoFit/>
          </a:bodyPr>
          <a:lstStyle/>
          <a:p>
            <a:pPr indent="0" lvl="1" marL="457200" rtl="0" algn="l">
              <a:spcBef>
                <a:spcPts val="0"/>
              </a:spcBef>
              <a:spcAft>
                <a:spcPts val="0"/>
              </a:spcAft>
              <a:buClr>
                <a:schemeClr val="dk1"/>
              </a:buClr>
              <a:buFont typeface="Arial"/>
              <a:buNone/>
            </a:pPr>
            <a:r>
              <a:rPr b="1" lang="es-CO" sz="2000">
                <a:solidFill>
                  <a:schemeClr val="dk1"/>
                </a:solidFill>
              </a:rPr>
              <a:t>3</a:t>
            </a:r>
            <a:r>
              <a:rPr b="1" lang="es-CO" sz="2000">
                <a:solidFill>
                  <a:srgbClr val="3F3F3F"/>
                </a:solidFill>
              </a:rPr>
              <a:t>.    Módulo: Soporte y Comunicación</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RF-013 Enviar formulario de contacto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RF-014 Contactar al administrador vía WhatsApp</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RF-015 Revisar términos y condiciones antes de enviar un formulario</a:t>
            </a:r>
            <a:endParaRPr sz="2000">
              <a:solidFill>
                <a:schemeClr val="dk1"/>
              </a:solidFill>
            </a:endParaRPr>
          </a:p>
          <a:p>
            <a:pPr indent="0" lvl="1" marL="457200" rtl="0" algn="l">
              <a:spcBef>
                <a:spcPts val="1400"/>
              </a:spcBef>
              <a:spcAft>
                <a:spcPts val="0"/>
              </a:spcAft>
              <a:buClr>
                <a:schemeClr val="dk1"/>
              </a:buClr>
              <a:buFont typeface="Arial"/>
              <a:buNone/>
            </a:pPr>
            <a:r>
              <a:rPr b="1" lang="es-CO" sz="2000">
                <a:solidFill>
                  <a:srgbClr val="3F3F3F"/>
                </a:solidFill>
              </a:rPr>
              <a:t>4.    Módulo: Seguimiento de Pedidos</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RF-016 Consultar lista de pedidos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RF-017 Visualizar barra de progreso del pedido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RF-018 Consultar detalles del pedido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a:t>
            </a:r>
            <a:r>
              <a:rPr lang="es-CO" sz="2000">
                <a:solidFill>
                  <a:srgbClr val="3F3F3F"/>
                </a:solidFill>
              </a:rPr>
              <a:t>-019 </a:t>
            </a:r>
            <a:r>
              <a:rPr lang="es-CO" sz="2000">
                <a:solidFill>
                  <a:srgbClr val="3F3F3F"/>
                </a:solidFill>
              </a:rPr>
              <a:t>Visualizar diseño renderizado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RF-020 Visualizar imagen del producto terminado</a:t>
            </a:r>
            <a:endParaRPr sz="2000">
              <a:solidFill>
                <a:schemeClr val="dk1"/>
              </a:solidFill>
            </a:endParaRPr>
          </a:p>
          <a:p>
            <a:pPr indent="0" lvl="0" marL="0" rtl="0" algn="l">
              <a:spcBef>
                <a:spcPts val="0"/>
              </a:spcBef>
              <a:spcAft>
                <a:spcPts val="0"/>
              </a:spcAft>
              <a:buClr>
                <a:schemeClr val="dk1"/>
              </a:buClr>
              <a:buFont typeface="Arial"/>
              <a:buNone/>
            </a:pPr>
            <a:r>
              <a:t/>
            </a:r>
            <a:endParaRPr b="1" sz="2000">
              <a:solidFill>
                <a:srgbClr val="3F3F3F"/>
              </a:solidFill>
            </a:endParaRPr>
          </a:p>
          <a:p>
            <a:pPr indent="228600" lvl="0" marL="0" marR="0" rtl="0" algn="l">
              <a:lnSpc>
                <a:spcPct val="66666"/>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46f0baf864_2_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209" name="Google Shape;209;g346f0baf864_2_9"/>
          <p:cNvSpPr txBox="1"/>
          <p:nvPr/>
        </p:nvSpPr>
        <p:spPr>
          <a:xfrm>
            <a:off x="273318" y="1944725"/>
            <a:ext cx="8262000" cy="4263600"/>
          </a:xfrm>
          <a:prstGeom prst="rect">
            <a:avLst/>
          </a:prstGeom>
          <a:noFill/>
          <a:ln>
            <a:noFill/>
          </a:ln>
        </p:spPr>
        <p:txBody>
          <a:bodyPr anchorCtr="0" anchor="t" bIns="45700" lIns="91425" spcFirstLastPara="1" rIns="91425" wrap="square" tIns="45700">
            <a:spAutoFit/>
          </a:bodyPr>
          <a:lstStyle/>
          <a:p>
            <a:pPr indent="0" lvl="1" marL="457200" rtl="0" algn="l">
              <a:spcBef>
                <a:spcPts val="0"/>
              </a:spcBef>
              <a:spcAft>
                <a:spcPts val="0"/>
              </a:spcAft>
              <a:buClr>
                <a:schemeClr val="dk1"/>
              </a:buClr>
              <a:buFont typeface="Arial"/>
              <a:buNone/>
            </a:pPr>
            <a:r>
              <a:rPr b="1" lang="es-CO" sz="2000">
                <a:solidFill>
                  <a:srgbClr val="3F3F3F"/>
                </a:solidFill>
              </a:rPr>
              <a:t>5.  Módulo: Catálogo y Recomendaciones</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RF-021 Explorar catálogo de joyas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RF-022 Visualizar detalles de un anillo en el catálogo</a:t>
            </a:r>
            <a:endParaRPr sz="2000">
              <a:solidFill>
                <a:schemeClr val="dk1"/>
              </a:solidFill>
            </a:endParaRPr>
          </a:p>
          <a:p>
            <a:pPr indent="0" lvl="1" marL="457200" rtl="0" algn="l">
              <a:spcBef>
                <a:spcPts val="1400"/>
              </a:spcBef>
              <a:spcAft>
                <a:spcPts val="0"/>
              </a:spcAft>
              <a:buClr>
                <a:schemeClr val="dk1"/>
              </a:buClr>
              <a:buFont typeface="Arial"/>
              <a:buNone/>
            </a:pPr>
            <a:r>
              <a:rPr b="1" lang="es-CO" sz="2000">
                <a:solidFill>
                  <a:srgbClr val="3F3F3F"/>
                </a:solidFill>
              </a:rPr>
              <a:t>6.  Módulo: Administración del Catálogo de Personalización</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RF-023 Subir imágenes de gemas, formas y materiales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RF-024 Gestionar catálogo de opciones personalizables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RF-025 Modificar visualización 3D de opciones personalizables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RF-026 Eliminar opciones de personalización obsoletas</a:t>
            </a:r>
            <a:endParaRPr b="1" sz="2000">
              <a:solidFill>
                <a:schemeClr val="dk1"/>
              </a:solidFill>
            </a:endParaRPr>
          </a:p>
          <a:p>
            <a:pPr indent="228600" lvl="0" marL="0" marR="0" rtl="0" algn="l">
              <a:lnSpc>
                <a:spcPct val="66666"/>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46f0baf864_2_1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215" name="Google Shape;215;g346f0baf864_2_14"/>
          <p:cNvSpPr txBox="1"/>
          <p:nvPr/>
        </p:nvSpPr>
        <p:spPr>
          <a:xfrm>
            <a:off x="208002" y="1748775"/>
            <a:ext cx="10256700" cy="5376900"/>
          </a:xfrm>
          <a:prstGeom prst="rect">
            <a:avLst/>
          </a:prstGeom>
          <a:noFill/>
          <a:ln>
            <a:noFill/>
          </a:ln>
        </p:spPr>
        <p:txBody>
          <a:bodyPr anchorCtr="0" anchor="t" bIns="45700" lIns="91425" spcFirstLastPara="1" rIns="91425" wrap="square" tIns="45700">
            <a:spAutoFit/>
          </a:bodyPr>
          <a:lstStyle/>
          <a:p>
            <a:pPr indent="0" lvl="1" marL="457200" rtl="0" algn="l">
              <a:spcBef>
                <a:spcPts val="0"/>
              </a:spcBef>
              <a:spcAft>
                <a:spcPts val="0"/>
              </a:spcAft>
              <a:buClr>
                <a:schemeClr val="dk1"/>
              </a:buClr>
              <a:buFont typeface="Arial"/>
              <a:buNone/>
            </a:pPr>
            <a:r>
              <a:rPr b="1" lang="es-CO" sz="2000">
                <a:solidFill>
                  <a:srgbClr val="3F3F3F"/>
                </a:solidFill>
              </a:rPr>
              <a:t>7.  Módulo: Gestión de Personalización y Producción</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RF-027 Subir diseño renderizado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RF-028 Subir imagen del producto terminado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RF-029 Agregar comentarios o notas al pedido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RF-030 Consultar historial de pedidos trabajados</a:t>
            </a:r>
            <a:endParaRPr sz="2000">
              <a:solidFill>
                <a:srgbClr val="3F3F3F"/>
              </a:solidFill>
            </a:endParaRPr>
          </a:p>
          <a:p>
            <a:pPr indent="0" lvl="0" marL="0" rtl="0" algn="l">
              <a:spcBef>
                <a:spcPts val="0"/>
              </a:spcBef>
              <a:spcAft>
                <a:spcPts val="0"/>
              </a:spcAft>
              <a:buClr>
                <a:schemeClr val="dk1"/>
              </a:buClr>
              <a:buFont typeface="Arial"/>
              <a:buNone/>
            </a:pPr>
            <a:r>
              <a:rPr lang="es-CO" sz="2000">
                <a:solidFill>
                  <a:srgbClr val="3F3F3F"/>
                </a:solidFill>
              </a:rPr>
              <a:t>RF-031 Actualizar barra de progreso</a:t>
            </a:r>
            <a:endParaRPr sz="2000">
              <a:solidFill>
                <a:srgbClr val="3F3F3F"/>
              </a:solidFill>
            </a:endParaRPr>
          </a:p>
          <a:p>
            <a:pPr indent="0" lvl="0" marL="0" rtl="0" algn="l">
              <a:spcBef>
                <a:spcPts val="0"/>
              </a:spcBef>
              <a:spcAft>
                <a:spcPts val="0"/>
              </a:spcAft>
              <a:buClr>
                <a:schemeClr val="dk1"/>
              </a:buClr>
              <a:buFont typeface="Arial"/>
              <a:buNone/>
            </a:pPr>
            <a:r>
              <a:t/>
            </a:r>
            <a:endParaRPr b="1" sz="2000">
              <a:solidFill>
                <a:srgbClr val="3F3F3F"/>
              </a:solidFill>
            </a:endParaRPr>
          </a:p>
          <a:p>
            <a:pPr indent="0" lvl="1" marL="457200" rtl="0" algn="l">
              <a:spcBef>
                <a:spcPts val="0"/>
              </a:spcBef>
              <a:spcAft>
                <a:spcPts val="0"/>
              </a:spcAft>
              <a:buClr>
                <a:schemeClr val="dk1"/>
              </a:buClr>
              <a:buFont typeface="Arial"/>
              <a:buNone/>
            </a:pPr>
            <a:r>
              <a:rPr b="1" lang="es-CO" sz="2000">
                <a:solidFill>
                  <a:srgbClr val="3F3F3F"/>
                </a:solidFill>
              </a:rPr>
              <a:t>8</a:t>
            </a:r>
            <a:r>
              <a:rPr b="1" lang="es-CO" sz="2000">
                <a:solidFill>
                  <a:srgbClr val="3F3F3F"/>
                </a:solidFill>
              </a:rPr>
              <a:t>.  Módulo: Gestión de Análisis y Reportes</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RF-032 Generar reportes de pedidos procesados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RF-033 Generar reportes de pedidos en proceso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RF-034 Generar reportes de clientes recurrentes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RF-035 Exportar reportes en formato PDF y CSV</a:t>
            </a:r>
            <a:endParaRPr b="1" sz="2000">
              <a:solidFill>
                <a:srgbClr val="3F3F3F"/>
              </a:solidFill>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rPr lang="es-CO" sz="1600" u="sng">
                <a:solidFill>
                  <a:schemeClr val="dk1"/>
                </a:solidFill>
                <a:latin typeface="Calibri"/>
                <a:ea typeface="Calibri"/>
                <a:cs typeface="Calibri"/>
                <a:sym typeface="Calibri"/>
                <a:hlinkClick r:id="rId3">
                  <a:extLst>
                    <a:ext uri="{A12FA001-AC4F-418D-AE19-62706E023703}">
                      <ahyp:hlinkClr val="tx"/>
                    </a:ext>
                  </a:extLst>
                </a:hlinkClick>
              </a:rPr>
              <a:t>https://docs.google.com/document/d/1IsnfVrr17LvhrmojekH6KdvSfZVpHM57/edit?usp=drive_link&amp;ouid=100607663073218490831&amp;rtpof=true&amp;sd=true</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nvSpPr>
        <p:spPr>
          <a:xfrm>
            <a:off x="356054" y="2228675"/>
            <a:ext cx="119217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0" i="0" lang="es-CO" sz="4800" u="none" cap="none" strike="noStrike">
                <a:solidFill>
                  <a:schemeClr val="dk1"/>
                </a:solidFill>
                <a:latin typeface="Work Sans Light"/>
                <a:ea typeface="Work Sans Light"/>
                <a:cs typeface="Work Sans Light"/>
                <a:sym typeface="Work Sans Light"/>
              </a:rPr>
              <a:t> PROYECTO BRISAS GEM</a:t>
            </a:r>
            <a:endParaRPr b="0" i="0" sz="100" u="none" cap="none" strike="noStrike">
              <a:solidFill>
                <a:srgbClr val="000000"/>
              </a:solidFill>
              <a:latin typeface="Arial"/>
              <a:ea typeface="Arial"/>
              <a:cs typeface="Arial"/>
              <a:sym typeface="Arial"/>
            </a:endParaRPr>
          </a:p>
        </p:txBody>
      </p:sp>
      <p:cxnSp>
        <p:nvCxnSpPr>
          <p:cNvPr id="109" name="Google Shape;109;p2"/>
          <p:cNvCxnSpPr/>
          <p:nvPr/>
        </p:nvCxnSpPr>
        <p:spPr>
          <a:xfrm>
            <a:off x="5227899" y="3321934"/>
            <a:ext cx="1736203" cy="0"/>
          </a:xfrm>
          <a:prstGeom prst="straightConnector1">
            <a:avLst/>
          </a:prstGeom>
          <a:noFill/>
          <a:ln cap="flat" cmpd="sng" w="9525">
            <a:solidFill>
              <a:srgbClr val="38AA00"/>
            </a:solidFill>
            <a:prstDash val="solid"/>
            <a:miter lim="800000"/>
            <a:headEnd len="sm" w="sm" type="none"/>
            <a:tailEnd len="sm" w="sm" type="none"/>
          </a:ln>
        </p:spPr>
      </p:cxnSp>
      <p:sp>
        <p:nvSpPr>
          <p:cNvPr id="110" name="Google Shape;110;p2"/>
          <p:cNvSpPr txBox="1"/>
          <p:nvPr/>
        </p:nvSpPr>
        <p:spPr>
          <a:xfrm>
            <a:off x="4168816" y="3463724"/>
            <a:ext cx="38544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46f0baf864_2_1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221" name="Google Shape;221;g346f0baf864_2_19"/>
          <p:cNvSpPr txBox="1"/>
          <p:nvPr/>
        </p:nvSpPr>
        <p:spPr>
          <a:xfrm>
            <a:off x="208002" y="1748775"/>
            <a:ext cx="10256700" cy="2550000"/>
          </a:xfrm>
          <a:prstGeom prst="rect">
            <a:avLst/>
          </a:prstGeom>
          <a:noFill/>
          <a:ln>
            <a:noFill/>
          </a:ln>
        </p:spPr>
        <p:txBody>
          <a:bodyPr anchorCtr="0" anchor="t" bIns="45700" lIns="91425" spcFirstLastPara="1" rIns="91425" wrap="square" tIns="45700">
            <a:spAutoFit/>
          </a:bodyPr>
          <a:lstStyle/>
          <a:p>
            <a:pPr indent="0" lvl="1" marL="457200" rtl="0" algn="l">
              <a:spcBef>
                <a:spcPts val="0"/>
              </a:spcBef>
              <a:spcAft>
                <a:spcPts val="0"/>
              </a:spcAft>
              <a:buClr>
                <a:schemeClr val="dk1"/>
              </a:buClr>
              <a:buFont typeface="Arial"/>
              <a:buNone/>
            </a:pPr>
            <a:r>
              <a:rPr b="1" lang="es-CO" sz="2000">
                <a:solidFill>
                  <a:srgbClr val="3F3F3F"/>
                </a:solidFill>
              </a:rPr>
              <a:t>9.  Módulo: Gestión de Análisis y Reportes</a:t>
            </a:r>
            <a:endParaRPr sz="2000">
              <a:solidFill>
                <a:schemeClr val="dk1"/>
              </a:solidFill>
            </a:endParaRPr>
          </a:p>
          <a:p>
            <a:pPr indent="0" lvl="0" marL="0" rtl="0" algn="l">
              <a:spcBef>
                <a:spcPts val="1400"/>
              </a:spcBef>
              <a:spcAft>
                <a:spcPts val="0"/>
              </a:spcAft>
              <a:buClr>
                <a:schemeClr val="dk1"/>
              </a:buClr>
              <a:buFont typeface="Arial"/>
              <a:buNone/>
            </a:pPr>
            <a:r>
              <a:rPr lang="es-CO" sz="2000">
                <a:solidFill>
                  <a:srgbClr val="3F3F3F"/>
                </a:solidFill>
              </a:rPr>
              <a:t>RF-041 Generar reportes de pedidos procesados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RF-042 Generar reportes de pedidos en proceso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RF-043 Generar reportes de clientes recurrentes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RF-044 Exportar reportes en formato PDF y CSV</a:t>
            </a:r>
            <a:endParaRPr b="1" sz="2000">
              <a:solidFill>
                <a:srgbClr val="3F3F3F"/>
              </a:solidFill>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22" name="Google Shape;222;g346f0baf864_2_19"/>
          <p:cNvSpPr txBox="1"/>
          <p:nvPr/>
        </p:nvSpPr>
        <p:spPr>
          <a:xfrm>
            <a:off x="313500" y="5460275"/>
            <a:ext cx="1157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dk1"/>
                </a:solidFill>
                <a:hlinkClick r:id="rId3">
                  <a:extLst>
                    <a:ext uri="{A12FA001-AC4F-418D-AE19-62706E023703}">
                      <ahyp:hlinkClr val="tx"/>
                    </a:ext>
                  </a:extLst>
                </a:hlinkClick>
              </a:rPr>
              <a:t>https://docs.google.com/document/d/1IsnfVrr17LvhrmojekH6KdvSfZVpHM57/edit?usp=drive_link&amp;ouid=100607663073218490831&amp;rtpof=true&amp;sd=true</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46f0baf864_2_2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no funcionales</a:t>
            </a:r>
            <a:endParaRPr/>
          </a:p>
        </p:txBody>
      </p:sp>
      <p:sp>
        <p:nvSpPr>
          <p:cNvPr id="228" name="Google Shape;228;g346f0baf864_2_27"/>
          <p:cNvSpPr txBox="1"/>
          <p:nvPr/>
        </p:nvSpPr>
        <p:spPr>
          <a:xfrm>
            <a:off x="208002" y="1824975"/>
            <a:ext cx="10256700" cy="4217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s-CO" sz="2000">
                <a:solidFill>
                  <a:srgbClr val="3F3F3F"/>
                </a:solidFill>
              </a:rPr>
              <a:t>RNF-01  Facilidad de uso</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RNF-02  Accesibilidad</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RNF-03  Tiempo de respuesta</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RNF-04  Escalabilidad</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RNF-05  Cifrado de datos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RNF-06  Protección contra ataques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RNF-07  Prevención de </a:t>
            </a:r>
            <a:r>
              <a:rPr lang="es-CO" sz="2000">
                <a:solidFill>
                  <a:srgbClr val="3F3F3F"/>
                </a:solidFill>
              </a:rPr>
              <a:t>pérdida</a:t>
            </a:r>
            <a:r>
              <a:rPr lang="es-CO" sz="2000">
                <a:solidFill>
                  <a:srgbClr val="3F3F3F"/>
                </a:solidFill>
              </a:rPr>
              <a:t> de datos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RNF-08  Restauración de datos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RNF-09  Compatibilidad con navegadores</a:t>
            </a:r>
            <a:endParaRPr sz="2000">
              <a:solidFill>
                <a:schemeClr val="dk1"/>
              </a:solidFill>
            </a:endParaRPr>
          </a:p>
          <a:p>
            <a:pPr indent="0" lvl="0" marL="0" rtl="0" algn="l">
              <a:spcBef>
                <a:spcPts val="0"/>
              </a:spcBef>
              <a:spcAft>
                <a:spcPts val="0"/>
              </a:spcAft>
              <a:buClr>
                <a:schemeClr val="dk1"/>
              </a:buClr>
              <a:buFont typeface="Arial"/>
              <a:buNone/>
            </a:pPr>
            <a:r>
              <a:rPr lang="es-CO" sz="2000">
                <a:solidFill>
                  <a:srgbClr val="3F3F3F"/>
                </a:solidFill>
              </a:rPr>
              <a:t>RNF-010  Integridad con WhatsApp</a:t>
            </a:r>
            <a:endParaRPr sz="2000">
              <a:solidFill>
                <a:schemeClr val="dk1"/>
              </a:solidFill>
            </a:endParaRPr>
          </a:p>
          <a:p>
            <a:pPr indent="0" lvl="0" marL="0" rtl="0" algn="l">
              <a:spcBef>
                <a:spcPts val="0"/>
              </a:spcBef>
              <a:spcAft>
                <a:spcPts val="0"/>
              </a:spcAft>
              <a:buNone/>
            </a:pPr>
            <a:r>
              <a:t/>
            </a:r>
            <a:endParaRPr b="1" sz="2000">
              <a:solidFill>
                <a:srgbClr val="3F3F3F"/>
              </a:solidFill>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a:p>
            <a:pPr indent="-184150" lvl="0" marL="285750" marR="0" rtl="0" algn="l">
              <a:spcBef>
                <a:spcPts val="0"/>
              </a:spcBef>
              <a:spcAft>
                <a:spcPts val="0"/>
              </a:spcAft>
              <a:buClr>
                <a:srgbClr val="000000"/>
              </a:buClr>
              <a:buSzPts val="1600"/>
              <a:buFont typeface="Arial"/>
              <a:buNone/>
            </a:pPr>
            <a:r>
              <a:t/>
            </a:r>
            <a:endParaRPr sz="16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229" name="Google Shape;229;g346f0baf864_2_27"/>
          <p:cNvSpPr txBox="1"/>
          <p:nvPr/>
        </p:nvSpPr>
        <p:spPr>
          <a:xfrm>
            <a:off x="313500" y="5460275"/>
            <a:ext cx="1157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dk1"/>
                </a:solidFill>
                <a:hlinkClick r:id="rId3">
                  <a:extLst>
                    <a:ext uri="{A12FA001-AC4F-418D-AE19-62706E023703}">
                      <ahyp:hlinkClr val="tx"/>
                    </a:ext>
                  </a:extLst>
                </a:hlinkClick>
              </a:rPr>
              <a:t>https://docs.google.com/document/d/1IsnfVrr17LvhrmojekH6KdvSfZVpHM57/edit?usp=drive_link&amp;ouid=100607663073218490831&amp;rtpof=true&amp;sd=true</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g346f0baf864_2_39"/>
          <p:cNvSpPr txBox="1"/>
          <p:nvPr/>
        </p:nvSpPr>
        <p:spPr>
          <a:xfrm>
            <a:off x="456236" y="41668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Requisitos funcionales</a:t>
            </a:r>
            <a:endParaRPr b="0" i="0" sz="1400" u="none" cap="none" strike="noStrike">
              <a:solidFill>
                <a:srgbClr val="000000"/>
              </a:solidFill>
              <a:latin typeface="Arial"/>
              <a:ea typeface="Arial"/>
              <a:cs typeface="Arial"/>
              <a:sym typeface="Arial"/>
            </a:endParaRPr>
          </a:p>
        </p:txBody>
      </p:sp>
      <p:pic>
        <p:nvPicPr>
          <p:cNvPr id="235" name="Google Shape;235;g346f0baf864_2_39"/>
          <p:cNvPicPr preferRelativeResize="0"/>
          <p:nvPr/>
        </p:nvPicPr>
        <p:blipFill rotWithShape="1">
          <a:blip r:embed="rId4">
            <a:alphaModFix/>
          </a:blip>
          <a:srcRect b="0" l="0" r="0" t="0"/>
          <a:stretch/>
        </p:blipFill>
        <p:spPr>
          <a:xfrm>
            <a:off x="2286725" y="1513775"/>
            <a:ext cx="7958926" cy="2361525"/>
          </a:xfrm>
          <a:prstGeom prst="rect">
            <a:avLst/>
          </a:prstGeom>
          <a:noFill/>
          <a:ln>
            <a:noFill/>
          </a:ln>
        </p:spPr>
      </p:pic>
      <p:pic>
        <p:nvPicPr>
          <p:cNvPr id="236" name="Google Shape;236;g346f0baf864_2_39"/>
          <p:cNvPicPr preferRelativeResize="0"/>
          <p:nvPr/>
        </p:nvPicPr>
        <p:blipFill rotWithShape="1">
          <a:blip r:embed="rId5">
            <a:alphaModFix/>
          </a:blip>
          <a:srcRect b="0" l="0" r="0" t="0"/>
          <a:stretch/>
        </p:blipFill>
        <p:spPr>
          <a:xfrm>
            <a:off x="2286725" y="3979275"/>
            <a:ext cx="7958925" cy="2361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g346f0baf864_2_53"/>
          <p:cNvSpPr txBox="1"/>
          <p:nvPr/>
        </p:nvSpPr>
        <p:spPr>
          <a:xfrm>
            <a:off x="377861" y="32523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Diagramas casos de uso</a:t>
            </a:r>
            <a:endParaRPr b="0" i="0" sz="1400" u="none" cap="none" strike="noStrike">
              <a:solidFill>
                <a:srgbClr val="000000"/>
              </a:solidFill>
              <a:latin typeface="Arial"/>
              <a:ea typeface="Arial"/>
              <a:cs typeface="Arial"/>
              <a:sym typeface="Arial"/>
            </a:endParaRPr>
          </a:p>
        </p:txBody>
      </p:sp>
      <p:pic>
        <p:nvPicPr>
          <p:cNvPr id="242" name="Google Shape;242;g346f0baf864_2_53"/>
          <p:cNvPicPr preferRelativeResize="0"/>
          <p:nvPr/>
        </p:nvPicPr>
        <p:blipFill rotWithShape="1">
          <a:blip r:embed="rId4">
            <a:alphaModFix/>
          </a:blip>
          <a:srcRect b="0" l="0" r="0" t="0"/>
          <a:stretch/>
        </p:blipFill>
        <p:spPr>
          <a:xfrm>
            <a:off x="3688825" y="1132175"/>
            <a:ext cx="4631440" cy="4998900"/>
          </a:xfrm>
          <a:prstGeom prst="rect">
            <a:avLst/>
          </a:prstGeom>
          <a:noFill/>
          <a:ln>
            <a:noFill/>
          </a:ln>
        </p:spPr>
      </p:pic>
      <p:sp>
        <p:nvSpPr>
          <p:cNvPr id="243" name="Google Shape;243;g346f0baf864_2_53"/>
          <p:cNvSpPr txBox="1"/>
          <p:nvPr/>
        </p:nvSpPr>
        <p:spPr>
          <a:xfrm>
            <a:off x="2340450" y="6346450"/>
            <a:ext cx="75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lt1"/>
                </a:solidFill>
                <a:hlinkClick r:id="rId5">
                  <a:extLst>
                    <a:ext uri="{A12FA001-AC4F-418D-AE19-62706E023703}">
                      <ahyp:hlinkClr val="tx"/>
                    </a:ext>
                  </a:extLst>
                </a:hlinkClick>
              </a:rPr>
              <a:t>https://drive.google.com/file/d/1JZG1IPVc82lCn56--Th_tdz-31Lfml3O/view?usp=drive_link</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g346f0baf864_2_61"/>
          <p:cNvSpPr txBox="1"/>
          <p:nvPr/>
        </p:nvSpPr>
        <p:spPr>
          <a:xfrm>
            <a:off x="377861" y="32523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Casos de uso extendido</a:t>
            </a:r>
            <a:endParaRPr b="0" i="0" sz="1400" u="none" cap="none" strike="noStrike">
              <a:solidFill>
                <a:srgbClr val="000000"/>
              </a:solidFill>
              <a:latin typeface="Arial"/>
              <a:ea typeface="Arial"/>
              <a:cs typeface="Arial"/>
              <a:sym typeface="Arial"/>
            </a:endParaRPr>
          </a:p>
        </p:txBody>
      </p:sp>
      <p:pic>
        <p:nvPicPr>
          <p:cNvPr id="249" name="Google Shape;249;g346f0baf864_2_61"/>
          <p:cNvPicPr preferRelativeResize="0"/>
          <p:nvPr/>
        </p:nvPicPr>
        <p:blipFill rotWithShape="1">
          <a:blip r:embed="rId4">
            <a:alphaModFix/>
          </a:blip>
          <a:srcRect b="0" l="0" r="0" t="0"/>
          <a:stretch/>
        </p:blipFill>
        <p:spPr>
          <a:xfrm>
            <a:off x="233100" y="1299625"/>
            <a:ext cx="5554976" cy="4126775"/>
          </a:xfrm>
          <a:prstGeom prst="rect">
            <a:avLst/>
          </a:prstGeom>
          <a:noFill/>
          <a:ln>
            <a:noFill/>
          </a:ln>
        </p:spPr>
      </p:pic>
      <p:pic>
        <p:nvPicPr>
          <p:cNvPr id="250" name="Google Shape;250;g346f0baf864_2_61"/>
          <p:cNvPicPr preferRelativeResize="0"/>
          <p:nvPr/>
        </p:nvPicPr>
        <p:blipFill rotWithShape="1">
          <a:blip r:embed="rId5">
            <a:alphaModFix/>
          </a:blip>
          <a:srcRect b="0" l="0" r="0" t="0"/>
          <a:stretch/>
        </p:blipFill>
        <p:spPr>
          <a:xfrm>
            <a:off x="6255075" y="1302225"/>
            <a:ext cx="5554976" cy="4121574"/>
          </a:xfrm>
          <a:prstGeom prst="rect">
            <a:avLst/>
          </a:prstGeom>
          <a:noFill/>
          <a:ln>
            <a:noFill/>
          </a:ln>
        </p:spPr>
      </p:pic>
      <p:sp>
        <p:nvSpPr>
          <p:cNvPr id="251" name="Google Shape;251;g346f0baf864_2_61"/>
          <p:cNvSpPr txBox="1"/>
          <p:nvPr/>
        </p:nvSpPr>
        <p:spPr>
          <a:xfrm>
            <a:off x="233100" y="5956650"/>
            <a:ext cx="1130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lt1"/>
                </a:solidFill>
                <a:hlinkClick r:id="rId6">
                  <a:extLst>
                    <a:ext uri="{A12FA001-AC4F-418D-AE19-62706E023703}">
                      <ahyp:hlinkClr val="tx"/>
                    </a:ext>
                  </a:extLst>
                </a:hlinkClick>
              </a:rPr>
              <a:t>https://docs.google.com/document/d/1CxF86osP1P-9mdt2e83nFRjYUaKcyxZy/edit?usp=drive_link&amp;ouid=100607663073218490831&amp;rtpof=true&amp;sd=true</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g346f0baf864_1_98"/>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Fichas Técnicas</a:t>
            </a:r>
            <a:endParaRPr b="0" i="0" sz="1400" u="none" cap="none" strike="noStrike">
              <a:solidFill>
                <a:srgbClr val="000000"/>
              </a:solidFill>
              <a:latin typeface="Arial"/>
              <a:ea typeface="Arial"/>
              <a:cs typeface="Arial"/>
              <a:sym typeface="Arial"/>
            </a:endParaRPr>
          </a:p>
        </p:txBody>
      </p:sp>
      <p:pic>
        <p:nvPicPr>
          <p:cNvPr id="257" name="Google Shape;257;g346f0baf864_1_98"/>
          <p:cNvPicPr preferRelativeResize="0"/>
          <p:nvPr/>
        </p:nvPicPr>
        <p:blipFill rotWithShape="1">
          <a:blip r:embed="rId4">
            <a:alphaModFix/>
          </a:blip>
          <a:srcRect b="0" l="0" r="0" t="0"/>
          <a:stretch/>
        </p:blipFill>
        <p:spPr>
          <a:xfrm>
            <a:off x="338050" y="1451150"/>
            <a:ext cx="11109851" cy="4768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g346f0baf864_1_103"/>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Fichas Técnicas</a:t>
            </a:r>
            <a:endParaRPr b="0" i="0" sz="1400" u="none" cap="none" strike="noStrike">
              <a:solidFill>
                <a:srgbClr val="000000"/>
              </a:solidFill>
              <a:latin typeface="Arial"/>
              <a:ea typeface="Arial"/>
              <a:cs typeface="Arial"/>
              <a:sym typeface="Arial"/>
            </a:endParaRPr>
          </a:p>
        </p:txBody>
      </p:sp>
      <p:pic>
        <p:nvPicPr>
          <p:cNvPr id="263" name="Google Shape;263;g346f0baf864_1_103"/>
          <p:cNvPicPr preferRelativeResize="0"/>
          <p:nvPr/>
        </p:nvPicPr>
        <p:blipFill rotWithShape="1">
          <a:blip r:embed="rId4">
            <a:alphaModFix/>
          </a:blip>
          <a:srcRect b="0" l="0" r="0" t="0"/>
          <a:stretch/>
        </p:blipFill>
        <p:spPr>
          <a:xfrm>
            <a:off x="385725" y="1332912"/>
            <a:ext cx="11420549" cy="4569912"/>
          </a:xfrm>
          <a:prstGeom prst="rect">
            <a:avLst/>
          </a:prstGeom>
          <a:noFill/>
          <a:ln>
            <a:noFill/>
          </a:ln>
        </p:spPr>
      </p:pic>
      <p:sp>
        <p:nvSpPr>
          <p:cNvPr id="264" name="Google Shape;264;g346f0baf864_1_103"/>
          <p:cNvSpPr txBox="1"/>
          <p:nvPr/>
        </p:nvSpPr>
        <p:spPr>
          <a:xfrm>
            <a:off x="192075" y="6072625"/>
            <a:ext cx="1161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lt1"/>
                </a:solidFill>
                <a:hlinkClick r:id="rId5">
                  <a:extLst>
                    <a:ext uri="{A12FA001-AC4F-418D-AE19-62706E023703}">
                      <ahyp:hlinkClr val="tx"/>
                    </a:ext>
                  </a:extLst>
                </a:hlinkClick>
              </a:rPr>
              <a:t>https://docs.google.com/spreadsheets/d/1TZERSgFR1UbTmd5ZzyAXwLSSAVYVvAkd/edit?usp=drive_link&amp;ouid=100607663073218490831&amp;rtpof=true&amp;sd=true</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g346f0baf864_2_88"/>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 Mockups</a:t>
            </a:r>
            <a:endParaRPr b="1" sz="4400">
              <a:solidFill>
                <a:schemeClr val="lt1"/>
              </a:solidFill>
              <a:latin typeface="Calibri"/>
              <a:ea typeface="Calibri"/>
              <a:cs typeface="Calibri"/>
              <a:sym typeface="Calibri"/>
            </a:endParaRPr>
          </a:p>
        </p:txBody>
      </p:sp>
      <p:sp>
        <p:nvSpPr>
          <p:cNvPr id="270" name="Google Shape;270;g346f0baf864_2_88"/>
          <p:cNvSpPr txBox="1"/>
          <p:nvPr/>
        </p:nvSpPr>
        <p:spPr>
          <a:xfrm>
            <a:off x="169825" y="5721525"/>
            <a:ext cx="116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pic>
        <p:nvPicPr>
          <p:cNvPr id="271" name="Google Shape;271;g346f0baf864_2_88"/>
          <p:cNvPicPr preferRelativeResize="0"/>
          <p:nvPr/>
        </p:nvPicPr>
        <p:blipFill>
          <a:blip r:embed="rId4">
            <a:alphaModFix/>
          </a:blip>
          <a:stretch>
            <a:fillRect/>
          </a:stretch>
        </p:blipFill>
        <p:spPr>
          <a:xfrm>
            <a:off x="1006025" y="1284575"/>
            <a:ext cx="10099099" cy="4436951"/>
          </a:xfrm>
          <a:prstGeom prst="rect">
            <a:avLst/>
          </a:prstGeom>
          <a:noFill/>
          <a:ln>
            <a:noFill/>
          </a:ln>
        </p:spPr>
      </p:pic>
      <p:sp>
        <p:nvSpPr>
          <p:cNvPr id="272" name="Google Shape;272;g346f0baf864_2_88"/>
          <p:cNvSpPr txBox="1"/>
          <p:nvPr/>
        </p:nvSpPr>
        <p:spPr>
          <a:xfrm>
            <a:off x="1006025" y="6002050"/>
            <a:ext cx="1130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lt1"/>
                </a:solidFill>
                <a:hlinkClick r:id="rId5">
                  <a:extLst>
                    <a:ext uri="{A12FA001-AC4F-418D-AE19-62706E023703}">
                      <ahyp:hlinkClr val="tx"/>
                    </a:ext>
                  </a:extLst>
                </a:hlinkClick>
              </a:rPr>
              <a:t>https://drive.google.com/file/d/1sfMUvk0fBsPjU87dXErPFhojfdxA7F48/view?usp=drive_link</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g346f0baf864_1_109"/>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Diagrama entidad-relación</a:t>
            </a:r>
            <a:endParaRPr sz="4400">
              <a:solidFill>
                <a:schemeClr val="lt1"/>
              </a:solidFill>
              <a:latin typeface="Work Sans Medium"/>
              <a:ea typeface="Work Sans Medium"/>
              <a:cs typeface="Work Sans Medium"/>
              <a:sym typeface="Work Sans Medium"/>
            </a:endParaRPr>
          </a:p>
        </p:txBody>
      </p:sp>
      <p:sp>
        <p:nvSpPr>
          <p:cNvPr id="278" name="Google Shape;278;g346f0baf864_1_109"/>
          <p:cNvSpPr txBox="1"/>
          <p:nvPr/>
        </p:nvSpPr>
        <p:spPr>
          <a:xfrm>
            <a:off x="417050" y="6283225"/>
            <a:ext cx="118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lt1"/>
                </a:solidFill>
                <a:hlinkClick r:id="rId4">
                  <a:extLst>
                    <a:ext uri="{A12FA001-AC4F-418D-AE19-62706E023703}">
                      <ahyp:hlinkClr val="tx"/>
                    </a:ext>
                  </a:extLst>
                </a:hlinkClick>
              </a:rPr>
              <a:t>https://drive.google.com/file/d/1ugELtfPXVz3OkrerZ4XZpSpVF1iUz4H9/view?usp=drive_link</a:t>
            </a:r>
            <a:endParaRPr>
              <a:solidFill>
                <a:schemeClr val="lt1"/>
              </a:solidFill>
            </a:endParaRPr>
          </a:p>
        </p:txBody>
      </p:sp>
      <p:pic>
        <p:nvPicPr>
          <p:cNvPr id="279" name="Google Shape;279;g346f0baf864_1_109"/>
          <p:cNvPicPr preferRelativeResize="0"/>
          <p:nvPr/>
        </p:nvPicPr>
        <p:blipFill>
          <a:blip r:embed="rId5">
            <a:alphaModFix/>
          </a:blip>
          <a:stretch>
            <a:fillRect/>
          </a:stretch>
        </p:blipFill>
        <p:spPr>
          <a:xfrm>
            <a:off x="1298725" y="1284564"/>
            <a:ext cx="9218692" cy="48462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g346f0baf864_1_115"/>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Modelo relacional</a:t>
            </a:r>
            <a:endParaRPr b="1" sz="4400">
              <a:solidFill>
                <a:schemeClr val="lt1"/>
              </a:solidFill>
              <a:latin typeface="Calibri"/>
              <a:ea typeface="Calibri"/>
              <a:cs typeface="Calibri"/>
              <a:sym typeface="Calibri"/>
            </a:endParaRPr>
          </a:p>
        </p:txBody>
      </p:sp>
      <p:sp>
        <p:nvSpPr>
          <p:cNvPr id="285" name="Google Shape;285;g346f0baf864_1_115"/>
          <p:cNvSpPr txBox="1"/>
          <p:nvPr/>
        </p:nvSpPr>
        <p:spPr>
          <a:xfrm>
            <a:off x="125975" y="5660575"/>
            <a:ext cx="118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lt1"/>
                </a:solidFill>
                <a:hlinkClick r:id="rId4">
                  <a:extLst>
                    <a:ext uri="{A12FA001-AC4F-418D-AE19-62706E023703}">
                      <ahyp:hlinkClr val="tx"/>
                    </a:ext>
                  </a:extLst>
                </a:hlinkClick>
              </a:rPr>
              <a:t>https://drive.google.com/file/d/1VQgh2KLmyUQsYOTEfbJlY5WHH38U-RgK/view?usp=drive_link</a:t>
            </a:r>
            <a:endParaRPr>
              <a:solidFill>
                <a:schemeClr val="lt1"/>
              </a:solidFill>
            </a:endParaRPr>
          </a:p>
        </p:txBody>
      </p:sp>
      <p:pic>
        <p:nvPicPr>
          <p:cNvPr id="286" name="Google Shape;286;g346f0baf864_1_115"/>
          <p:cNvPicPr preferRelativeResize="0"/>
          <p:nvPr/>
        </p:nvPicPr>
        <p:blipFill>
          <a:blip r:embed="rId5">
            <a:alphaModFix/>
          </a:blip>
          <a:stretch>
            <a:fillRect/>
          </a:stretch>
        </p:blipFill>
        <p:spPr>
          <a:xfrm>
            <a:off x="152400" y="1284564"/>
            <a:ext cx="11887199" cy="39144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4"/>
          <p:cNvSpPr txBox="1"/>
          <p:nvPr/>
        </p:nvSpPr>
        <p:spPr>
          <a:xfrm>
            <a:off x="456236" y="457723"/>
            <a:ext cx="10515600" cy="6765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CO" sz="4400" u="none" cap="none" strike="noStrike">
                <a:solidFill>
                  <a:srgbClr val="0C0C0C"/>
                </a:solidFill>
                <a:latin typeface="Work Sans Medium"/>
                <a:ea typeface="Work Sans Medium"/>
                <a:cs typeface="Work Sans Medium"/>
                <a:sym typeface="Work Sans Medium"/>
              </a:rPr>
              <a:t>Tabla de contenidos</a:t>
            </a:r>
            <a:endParaRPr b="0" i="0" sz="1400" u="none" cap="none" strike="noStrike">
              <a:solidFill>
                <a:srgbClr val="000000"/>
              </a:solidFill>
              <a:latin typeface="Arial"/>
              <a:ea typeface="Arial"/>
              <a:cs typeface="Arial"/>
              <a:sym typeface="Arial"/>
            </a:endParaRPr>
          </a:p>
        </p:txBody>
      </p:sp>
      <p:sp>
        <p:nvSpPr>
          <p:cNvPr id="116" name="Google Shape;116;p4"/>
          <p:cNvSpPr txBox="1"/>
          <p:nvPr/>
        </p:nvSpPr>
        <p:spPr>
          <a:xfrm>
            <a:off x="691647" y="1455182"/>
            <a:ext cx="6717600" cy="55104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Planteamiento del problema</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Pregunta problema</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Justificación</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Objetivo general y objetivos específicos</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Alcance y delimitación</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BPMN situación actual de la empresa</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Técnicas de recolección (Entrevista)</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Requisitos funcionales y no funcionales</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Diagramas caso de uso y c</a:t>
            </a:r>
            <a:r>
              <a:rPr lang="es-CO" sz="2000">
                <a:solidFill>
                  <a:srgbClr val="404040"/>
                </a:solidFill>
              </a:rPr>
              <a:t>asos</a:t>
            </a:r>
            <a:r>
              <a:rPr b="0" i="0" lang="es-CO" sz="2000" u="none" cap="none" strike="noStrike">
                <a:solidFill>
                  <a:srgbClr val="404040"/>
                </a:solidFill>
                <a:latin typeface="Arial"/>
                <a:ea typeface="Arial"/>
                <a:cs typeface="Arial"/>
                <a:sym typeface="Arial"/>
              </a:rPr>
              <a:t> de uso extendido</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Fichas técnicas</a:t>
            </a:r>
            <a:endParaRPr b="0" i="0" sz="2000" u="none" cap="none" strike="noStrike">
              <a:solidFill>
                <a:srgbClr val="40404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Mockups</a:t>
            </a:r>
            <a:endParaRPr b="0" i="0" sz="2000" u="none" cap="none" strike="noStrike">
              <a:solidFill>
                <a:schemeClr val="dk1"/>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Modelo entidad-relación</a:t>
            </a:r>
            <a:endParaRPr b="0" i="0" sz="2000" u="none" cap="none" strike="noStrike">
              <a:solidFill>
                <a:schemeClr val="dk1"/>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Modelo relacional</a:t>
            </a:r>
            <a:endParaRPr b="0" i="0" sz="2000" u="none" cap="none" strike="noStrike">
              <a:solidFill>
                <a:schemeClr val="dk1"/>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Normalización</a:t>
            </a:r>
            <a:endParaRPr b="0" i="0" sz="2000" u="none" cap="none" strike="noStrike">
              <a:solidFill>
                <a:srgbClr val="40404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Diccionario de datos</a:t>
            </a:r>
            <a:endParaRPr b="0" i="0" sz="2000" u="none" cap="none" strike="noStrike">
              <a:solidFill>
                <a:srgbClr val="404040"/>
              </a:solidFill>
              <a:latin typeface="Arial"/>
              <a:ea typeface="Arial"/>
              <a:cs typeface="Arial"/>
              <a:sym typeface="Arial"/>
            </a:endParaRPr>
          </a:p>
          <a:p>
            <a:pPr indent="-355600" lvl="0" marL="457200" marR="0" rtl="0" algn="just">
              <a:lnSpc>
                <a:spcPct val="100000"/>
              </a:lnSpc>
              <a:spcBef>
                <a:spcPts val="0"/>
              </a:spcBef>
              <a:spcAft>
                <a:spcPts val="0"/>
              </a:spcAft>
              <a:buClr>
                <a:srgbClr val="404040"/>
              </a:buClr>
              <a:buSzPts val="2000"/>
              <a:buFont typeface="Arial"/>
              <a:buAutoNum type="arabicPeriod"/>
            </a:pPr>
            <a:r>
              <a:rPr b="0" i="0" lang="es-CO" sz="2000" u="none" cap="none" strike="noStrike">
                <a:solidFill>
                  <a:srgbClr val="404040"/>
                </a:solidFill>
                <a:latin typeface="Arial"/>
                <a:ea typeface="Arial"/>
                <a:cs typeface="Arial"/>
                <a:sym typeface="Arial"/>
              </a:rPr>
              <a:t>Diagrama de despliegue</a:t>
            </a:r>
            <a:endParaRPr b="0" i="0" sz="2000" u="none" cap="none" strike="noStrike">
              <a:solidFill>
                <a:srgbClr val="40404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04040"/>
              </a:solidFill>
              <a:latin typeface="Arial"/>
              <a:ea typeface="Arial"/>
              <a:cs typeface="Arial"/>
              <a:sym typeface="Arial"/>
            </a:endParaRPr>
          </a:p>
          <a:p>
            <a:pPr indent="-241300" lvl="0" marL="342900" marR="0" rtl="0" algn="just">
              <a:lnSpc>
                <a:spcPct val="100000"/>
              </a:lnSpc>
              <a:spcBef>
                <a:spcPts val="0"/>
              </a:spcBef>
              <a:spcAft>
                <a:spcPts val="0"/>
              </a:spcAft>
              <a:buClr>
                <a:srgbClr val="000000"/>
              </a:buClr>
              <a:buSzPts val="1600"/>
              <a:buFont typeface="Calibri"/>
              <a:buNone/>
            </a:pPr>
            <a:r>
              <a:t/>
            </a:r>
            <a:endParaRPr b="1" i="0" sz="1600" u="none" cap="none" strike="noStrike">
              <a:solidFill>
                <a:srgbClr val="40404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g346f0baf864_1_121"/>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Normalización</a:t>
            </a:r>
            <a:endParaRPr b="1" sz="4400">
              <a:solidFill>
                <a:schemeClr val="lt1"/>
              </a:solidFill>
              <a:latin typeface="Calibri"/>
              <a:ea typeface="Calibri"/>
              <a:cs typeface="Calibri"/>
              <a:sym typeface="Calibri"/>
            </a:endParaRPr>
          </a:p>
        </p:txBody>
      </p:sp>
      <p:sp>
        <p:nvSpPr>
          <p:cNvPr id="292" name="Google Shape;292;g346f0baf864_1_121"/>
          <p:cNvSpPr txBox="1"/>
          <p:nvPr/>
        </p:nvSpPr>
        <p:spPr>
          <a:xfrm>
            <a:off x="169825" y="5721525"/>
            <a:ext cx="1167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lt1"/>
                </a:solidFill>
                <a:hlinkClick r:id="rId4">
                  <a:extLst>
                    <a:ext uri="{A12FA001-AC4F-418D-AE19-62706E023703}">
                      <ahyp:hlinkClr val="tx"/>
                    </a:ext>
                  </a:extLst>
                </a:hlinkClick>
              </a:rPr>
              <a:t>https://docs.google.com/spreadsheets/d/1ytR-Q6UwZYTBRA6NnCcMhPlNVzWuIODF/edit?usp=drive_link&amp;ouid=100607663073218490831&amp;rtpof=true&amp;sd=true</a:t>
            </a:r>
            <a:endParaRPr>
              <a:solidFill>
                <a:schemeClr val="lt1"/>
              </a:solidFill>
            </a:endParaRPr>
          </a:p>
        </p:txBody>
      </p:sp>
      <p:pic>
        <p:nvPicPr>
          <p:cNvPr id="293" name="Google Shape;293;g346f0baf864_1_121"/>
          <p:cNvPicPr preferRelativeResize="0"/>
          <p:nvPr/>
        </p:nvPicPr>
        <p:blipFill>
          <a:blip r:embed="rId5">
            <a:alphaModFix/>
          </a:blip>
          <a:stretch>
            <a:fillRect/>
          </a:stretch>
        </p:blipFill>
        <p:spPr>
          <a:xfrm>
            <a:off x="152400" y="2035714"/>
            <a:ext cx="11887200" cy="2190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g346f0baf864_1_134"/>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Diccionario de datos</a:t>
            </a:r>
            <a:endParaRPr b="1" sz="4400">
              <a:solidFill>
                <a:schemeClr val="lt1"/>
              </a:solidFill>
              <a:latin typeface="Calibri"/>
              <a:ea typeface="Calibri"/>
              <a:cs typeface="Calibri"/>
              <a:sym typeface="Calibri"/>
            </a:endParaRPr>
          </a:p>
        </p:txBody>
      </p:sp>
      <p:sp>
        <p:nvSpPr>
          <p:cNvPr id="299" name="Google Shape;299;g346f0baf864_1_134"/>
          <p:cNvSpPr txBox="1"/>
          <p:nvPr/>
        </p:nvSpPr>
        <p:spPr>
          <a:xfrm>
            <a:off x="169825" y="5721525"/>
            <a:ext cx="116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300" name="Google Shape;300;g346f0baf864_1_134"/>
          <p:cNvSpPr txBox="1"/>
          <p:nvPr/>
        </p:nvSpPr>
        <p:spPr>
          <a:xfrm>
            <a:off x="247825" y="6121725"/>
            <a:ext cx="1167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lt1"/>
                </a:solidFill>
                <a:hlinkClick r:id="rId4">
                  <a:extLst>
                    <a:ext uri="{A12FA001-AC4F-418D-AE19-62706E023703}">
                      <ahyp:hlinkClr val="tx"/>
                    </a:ext>
                  </a:extLst>
                </a:hlinkClick>
              </a:rPr>
              <a:t>https://docs.google.com/document/d/1bk_WIue27m1TSfNPLdI0semgQWwUxBXC/edit?usp=drive_link&amp;ouid=100607663073218490831&amp;rtpof=true&amp;sd=true</a:t>
            </a:r>
            <a:endParaRPr>
              <a:solidFill>
                <a:schemeClr val="lt1"/>
              </a:solidFill>
            </a:endParaRPr>
          </a:p>
        </p:txBody>
      </p:sp>
      <p:pic>
        <p:nvPicPr>
          <p:cNvPr id="301" name="Google Shape;301;g346f0baf864_1_134"/>
          <p:cNvPicPr preferRelativeResize="0"/>
          <p:nvPr/>
        </p:nvPicPr>
        <p:blipFill>
          <a:blip r:embed="rId5">
            <a:alphaModFix/>
          </a:blip>
          <a:stretch>
            <a:fillRect/>
          </a:stretch>
        </p:blipFill>
        <p:spPr>
          <a:xfrm>
            <a:off x="3003454" y="1208376"/>
            <a:ext cx="5523595" cy="48371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g346f0baf864_1_140"/>
          <p:cNvSpPr txBox="1"/>
          <p:nvPr/>
        </p:nvSpPr>
        <p:spPr>
          <a:xfrm>
            <a:off x="390986" y="29921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Diagrama de despliegue</a:t>
            </a:r>
            <a:endParaRPr b="1" sz="4400">
              <a:solidFill>
                <a:schemeClr val="lt1"/>
              </a:solidFill>
              <a:latin typeface="Calibri"/>
              <a:ea typeface="Calibri"/>
              <a:cs typeface="Calibri"/>
              <a:sym typeface="Calibri"/>
            </a:endParaRPr>
          </a:p>
        </p:txBody>
      </p:sp>
      <p:sp>
        <p:nvSpPr>
          <p:cNvPr id="307" name="Google Shape;307;g346f0baf864_1_140"/>
          <p:cNvSpPr txBox="1"/>
          <p:nvPr/>
        </p:nvSpPr>
        <p:spPr>
          <a:xfrm>
            <a:off x="169825" y="6034675"/>
            <a:ext cx="116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lt1"/>
                </a:solidFill>
                <a:hlinkClick r:id="rId4">
                  <a:extLst>
                    <a:ext uri="{A12FA001-AC4F-418D-AE19-62706E023703}">
                      <ahyp:hlinkClr val="tx"/>
                    </a:ext>
                  </a:extLst>
                </a:hlinkClick>
              </a:rPr>
              <a:t>https://drive.google.com/file/d/1-4n-to3208DYo3tDx7SVAHexC1Af2eGW/view?usp=drive_link</a:t>
            </a:r>
            <a:endParaRPr>
              <a:solidFill>
                <a:schemeClr val="lt1"/>
              </a:solidFill>
            </a:endParaRPr>
          </a:p>
        </p:txBody>
      </p:sp>
      <p:pic>
        <p:nvPicPr>
          <p:cNvPr id="308" name="Google Shape;308;g346f0baf864_1_140"/>
          <p:cNvPicPr preferRelativeResize="0"/>
          <p:nvPr/>
        </p:nvPicPr>
        <p:blipFill>
          <a:blip r:embed="rId5">
            <a:alphaModFix/>
          </a:blip>
          <a:stretch>
            <a:fillRect/>
          </a:stretch>
        </p:blipFill>
        <p:spPr>
          <a:xfrm>
            <a:off x="2023775" y="1237175"/>
            <a:ext cx="7946201" cy="4705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g3526e46034f_0_0"/>
          <p:cNvSpPr txBox="1"/>
          <p:nvPr/>
        </p:nvSpPr>
        <p:spPr>
          <a:xfrm>
            <a:off x="390986" y="29921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Diagrama de  clases</a:t>
            </a:r>
            <a:endParaRPr b="1" sz="4400">
              <a:solidFill>
                <a:schemeClr val="lt1"/>
              </a:solidFill>
              <a:latin typeface="Calibri"/>
              <a:ea typeface="Calibri"/>
              <a:cs typeface="Calibri"/>
              <a:sym typeface="Calibri"/>
            </a:endParaRPr>
          </a:p>
        </p:txBody>
      </p:sp>
      <p:sp>
        <p:nvSpPr>
          <p:cNvPr id="314" name="Google Shape;314;g3526e46034f_0_0">
            <a:hlinkClick r:id="rId4"/>
          </p:cNvPr>
          <p:cNvSpPr txBox="1"/>
          <p:nvPr/>
        </p:nvSpPr>
        <p:spPr>
          <a:xfrm>
            <a:off x="256350" y="5968950"/>
            <a:ext cx="116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pic>
        <p:nvPicPr>
          <p:cNvPr id="315" name="Google Shape;315;g3526e46034f_0_0" title="11. Diagrama de clases.png"/>
          <p:cNvPicPr preferRelativeResize="0"/>
          <p:nvPr/>
        </p:nvPicPr>
        <p:blipFill>
          <a:blip r:embed="rId5">
            <a:alphaModFix/>
          </a:blip>
          <a:stretch>
            <a:fillRect/>
          </a:stretch>
        </p:blipFill>
        <p:spPr>
          <a:xfrm>
            <a:off x="2064800" y="1160352"/>
            <a:ext cx="8062384" cy="46890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g3368fd67c90_0_0"/>
          <p:cNvSpPr txBox="1"/>
          <p:nvPr/>
        </p:nvSpPr>
        <p:spPr>
          <a:xfrm>
            <a:off x="390986" y="29921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Bases de datos</a:t>
            </a:r>
            <a:endParaRPr b="1" sz="4400">
              <a:solidFill>
                <a:schemeClr val="lt1"/>
              </a:solidFill>
              <a:latin typeface="Calibri"/>
              <a:ea typeface="Calibri"/>
              <a:cs typeface="Calibri"/>
              <a:sym typeface="Calibri"/>
            </a:endParaRPr>
          </a:p>
        </p:txBody>
      </p:sp>
      <p:sp>
        <p:nvSpPr>
          <p:cNvPr id="321" name="Google Shape;321;g3368fd67c90_0_0">
            <a:hlinkClick r:id="rId4"/>
          </p:cNvPr>
          <p:cNvSpPr txBox="1"/>
          <p:nvPr/>
        </p:nvSpPr>
        <p:spPr>
          <a:xfrm>
            <a:off x="256350" y="5191450"/>
            <a:ext cx="11679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solidFill>
                  <a:schemeClr val="lt1"/>
                </a:solidFill>
              </a:rPr>
              <a:t>DDL BASE DE DATOS </a:t>
            </a:r>
            <a:endParaRPr>
              <a:solidFill>
                <a:schemeClr val="lt1"/>
              </a:solidFill>
            </a:endParaRPr>
          </a:p>
          <a:p>
            <a:pPr indent="0" lvl="0" marL="0" rtl="0" algn="l">
              <a:spcBef>
                <a:spcPts val="0"/>
              </a:spcBef>
              <a:spcAft>
                <a:spcPts val="0"/>
              </a:spcAft>
              <a:buNone/>
            </a:pPr>
            <a:r>
              <a:rPr lang="es-CO" u="sng">
                <a:solidFill>
                  <a:schemeClr val="lt1"/>
                </a:solidFill>
                <a:hlinkClick r:id="rId5">
                  <a:extLst>
                    <a:ext uri="{A12FA001-AC4F-418D-AE19-62706E023703}">
                      <ahyp:hlinkClr val="tx"/>
                    </a:ext>
                  </a:extLst>
                </a:hlinkClick>
              </a:rPr>
              <a:t>https://drive.google.com/file/d/1tRDjYgjfNdG9SZC-QjUre1erqTiV_qpk/view?usp=drive_link</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s-CO">
                <a:solidFill>
                  <a:schemeClr val="lt1"/>
                </a:solidFill>
              </a:rPr>
              <a:t>DML BASE DE DATOS</a:t>
            </a:r>
            <a:endParaRPr>
              <a:solidFill>
                <a:schemeClr val="lt1"/>
              </a:solidFill>
            </a:endParaRPr>
          </a:p>
          <a:p>
            <a:pPr indent="0" lvl="0" marL="0" rtl="0" algn="l">
              <a:spcBef>
                <a:spcPts val="0"/>
              </a:spcBef>
              <a:spcAft>
                <a:spcPts val="0"/>
              </a:spcAft>
              <a:buNone/>
            </a:pPr>
            <a:r>
              <a:rPr lang="es-CO" u="sng">
                <a:solidFill>
                  <a:schemeClr val="lt1"/>
                </a:solidFill>
                <a:hlinkClick r:id="rId6">
                  <a:extLst>
                    <a:ext uri="{A12FA001-AC4F-418D-AE19-62706E023703}">
                      <ahyp:hlinkClr val="tx"/>
                    </a:ext>
                  </a:extLst>
                </a:hlinkClick>
              </a:rPr>
              <a:t>https://drive.google.com/file/d/1awotEiqRJovoq8Mhvz2Cdqyo5f1YB2V1/view?usp=drive_link</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322" name="Google Shape;322;g3368fd67c90_0_0"/>
          <p:cNvPicPr preferRelativeResize="0"/>
          <p:nvPr/>
        </p:nvPicPr>
        <p:blipFill>
          <a:blip r:embed="rId7">
            <a:alphaModFix/>
          </a:blip>
          <a:stretch>
            <a:fillRect/>
          </a:stretch>
        </p:blipFill>
        <p:spPr>
          <a:xfrm>
            <a:off x="390975" y="1193214"/>
            <a:ext cx="5150530" cy="38458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g346f0baf864_1_147"/>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Control de versiones</a:t>
            </a:r>
            <a:endParaRPr b="1" sz="4400">
              <a:solidFill>
                <a:schemeClr val="lt1"/>
              </a:solidFill>
              <a:latin typeface="Calibri"/>
              <a:ea typeface="Calibri"/>
              <a:cs typeface="Calibri"/>
              <a:sym typeface="Calibri"/>
            </a:endParaRPr>
          </a:p>
        </p:txBody>
      </p:sp>
      <p:pic>
        <p:nvPicPr>
          <p:cNvPr id="328" name="Google Shape;328;g346f0baf864_1_147"/>
          <p:cNvPicPr preferRelativeResize="0"/>
          <p:nvPr/>
        </p:nvPicPr>
        <p:blipFill rotWithShape="1">
          <a:blip r:embed="rId4">
            <a:alphaModFix/>
          </a:blip>
          <a:srcRect b="0" l="0" r="0" t="0"/>
          <a:stretch/>
        </p:blipFill>
        <p:spPr>
          <a:xfrm>
            <a:off x="1215026" y="1537876"/>
            <a:ext cx="8230226" cy="45466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g346f0baf864_1_160"/>
          <p:cNvSpPr txBox="1"/>
          <p:nvPr/>
        </p:nvSpPr>
        <p:spPr>
          <a:xfrm>
            <a:off x="417061" y="390564"/>
            <a:ext cx="10515600" cy="74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s-CO" sz="4400">
                <a:solidFill>
                  <a:schemeClr val="lt1"/>
                </a:solidFill>
                <a:latin typeface="Calibri"/>
                <a:ea typeface="Calibri"/>
                <a:cs typeface="Calibri"/>
                <a:sym typeface="Calibri"/>
              </a:rPr>
              <a:t>Control de versiones</a:t>
            </a:r>
            <a:endParaRPr b="1" sz="4400">
              <a:solidFill>
                <a:schemeClr val="lt1"/>
              </a:solidFill>
              <a:latin typeface="Calibri"/>
              <a:ea typeface="Calibri"/>
              <a:cs typeface="Calibri"/>
              <a:sym typeface="Calibri"/>
            </a:endParaRPr>
          </a:p>
        </p:txBody>
      </p:sp>
      <p:pic>
        <p:nvPicPr>
          <p:cNvPr id="334" name="Google Shape;334;g346f0baf864_1_160"/>
          <p:cNvPicPr preferRelativeResize="0"/>
          <p:nvPr/>
        </p:nvPicPr>
        <p:blipFill rotWithShape="1">
          <a:blip r:embed="rId4">
            <a:alphaModFix/>
          </a:blip>
          <a:srcRect b="0" l="0" r="0" t="0"/>
          <a:stretch/>
        </p:blipFill>
        <p:spPr>
          <a:xfrm>
            <a:off x="1390625" y="1302650"/>
            <a:ext cx="8019200" cy="4633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descr="Imagen que contiene Interfaz de usuario gráfica&#10;&#10;Descripción generada automáticamente" id="339" name="Google Shape;339;p7"/>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g3368fd67c90_0_7"/>
          <p:cNvSpPr txBox="1"/>
          <p:nvPr/>
        </p:nvSpPr>
        <p:spPr>
          <a:xfrm>
            <a:off x="456236" y="457723"/>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CO" sz="4400" u="none" cap="none" strike="noStrike">
                <a:solidFill>
                  <a:srgbClr val="0C0C0C"/>
                </a:solidFill>
                <a:latin typeface="Work Sans Medium"/>
                <a:ea typeface="Work Sans Medium"/>
                <a:cs typeface="Work Sans Medium"/>
                <a:sym typeface="Work Sans Medium"/>
              </a:rPr>
              <a:t>Tabla de contenidos</a:t>
            </a:r>
            <a:endParaRPr b="0" i="0" sz="1400" u="none" cap="none" strike="noStrike">
              <a:solidFill>
                <a:srgbClr val="000000"/>
              </a:solidFill>
              <a:latin typeface="Arial"/>
              <a:ea typeface="Arial"/>
              <a:cs typeface="Arial"/>
              <a:sym typeface="Arial"/>
            </a:endParaRPr>
          </a:p>
        </p:txBody>
      </p:sp>
      <p:sp>
        <p:nvSpPr>
          <p:cNvPr id="122" name="Google Shape;122;g3368fd67c90_0_7"/>
          <p:cNvSpPr txBox="1"/>
          <p:nvPr/>
        </p:nvSpPr>
        <p:spPr>
          <a:xfrm>
            <a:off x="691647" y="1455182"/>
            <a:ext cx="6717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s-CO" sz="2000">
                <a:solidFill>
                  <a:srgbClr val="404040"/>
                </a:solidFill>
              </a:rPr>
              <a:t>17. Diagrama de clases</a:t>
            </a:r>
            <a:endParaRPr sz="2000">
              <a:solidFill>
                <a:srgbClr val="404040"/>
              </a:solidFill>
            </a:endParaRPr>
          </a:p>
          <a:p>
            <a:pPr indent="0" lvl="0" marL="0" marR="0" rtl="0" algn="l">
              <a:lnSpc>
                <a:spcPct val="100000"/>
              </a:lnSpc>
              <a:spcBef>
                <a:spcPts val="0"/>
              </a:spcBef>
              <a:spcAft>
                <a:spcPts val="0"/>
              </a:spcAft>
              <a:buNone/>
            </a:pPr>
            <a:r>
              <a:rPr lang="es-CO" sz="2000">
                <a:solidFill>
                  <a:srgbClr val="404040"/>
                </a:solidFill>
              </a:rPr>
              <a:t>18. Base de datos </a:t>
            </a:r>
            <a:endParaRPr b="0" i="0" sz="2000" u="none" cap="none" strike="noStrike">
              <a:solidFill>
                <a:srgbClr val="40404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404040"/>
              </a:solidFill>
              <a:latin typeface="Arial"/>
              <a:ea typeface="Arial"/>
              <a:cs typeface="Arial"/>
              <a:sym typeface="Arial"/>
            </a:endParaRPr>
          </a:p>
          <a:p>
            <a:pPr indent="-241300" lvl="0" marL="342900" marR="0" rtl="0" algn="just">
              <a:lnSpc>
                <a:spcPct val="100000"/>
              </a:lnSpc>
              <a:spcBef>
                <a:spcPts val="0"/>
              </a:spcBef>
              <a:spcAft>
                <a:spcPts val="0"/>
              </a:spcAft>
              <a:buClr>
                <a:srgbClr val="000000"/>
              </a:buClr>
              <a:buSzPts val="1600"/>
              <a:buFont typeface="Calibri"/>
              <a:buNone/>
            </a:pPr>
            <a:r>
              <a:t/>
            </a:r>
            <a:endParaRPr b="1" i="0" sz="1600" u="none" cap="none" strike="noStrike">
              <a:solidFill>
                <a:srgbClr val="40404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46f0baf864_1_1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Planteamiento del problema</a:t>
            </a:r>
            <a:endParaRPr/>
          </a:p>
        </p:txBody>
      </p:sp>
      <p:sp>
        <p:nvSpPr>
          <p:cNvPr id="128" name="Google Shape;128;g346f0baf864_1_12"/>
          <p:cNvSpPr txBox="1"/>
          <p:nvPr/>
        </p:nvSpPr>
        <p:spPr>
          <a:xfrm>
            <a:off x="600225" y="2228400"/>
            <a:ext cx="10227600" cy="295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2000">
                <a:solidFill>
                  <a:schemeClr val="dk2"/>
                </a:solidFill>
              </a:rPr>
              <a:t>A</a:t>
            </a:r>
            <a:r>
              <a:rPr lang="es-CO" sz="2000">
                <a:solidFill>
                  <a:srgbClr val="2D4263"/>
                </a:solidFill>
              </a:rPr>
              <a:t>ctualmente, la empresa Brisas Gem ubicada en la Av Jiménez #5 - 43 Emerald Trade Center, cuenta con un servicio tardío tanto para los clientes, como para el vendedor en cuanto a la personalización de las joyas, ya que no existe claridad sobre las posibilidades de diseño ni una forma eficiente de monitorear el estado del pedido. Los clientes deben acudir físicamente o contactarse a través de plataformas para gestionar sus pedidos, lo que ralentiza el proceso de diseño y compra. Además, la ausencia de herramientas como catálogos interactivos o recomendaciones personalizadas limita la experiencia del cliente y dificulta la comunicación con la empresa, afectando la percepción de calidad y la fidelización.</a:t>
            </a:r>
            <a:endParaRPr sz="20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46f0baf864_1_1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Planteamiento del problema</a:t>
            </a:r>
            <a:endParaRPr/>
          </a:p>
        </p:txBody>
      </p:sp>
      <p:sp>
        <p:nvSpPr>
          <p:cNvPr id="134" name="Google Shape;134;g346f0baf864_1_17"/>
          <p:cNvSpPr txBox="1"/>
          <p:nvPr/>
        </p:nvSpPr>
        <p:spPr>
          <a:xfrm>
            <a:off x="600225" y="2505450"/>
            <a:ext cx="10227600" cy="2031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s-CO" sz="2000">
                <a:solidFill>
                  <a:srgbClr val="2D4263"/>
                </a:solidFill>
              </a:rPr>
              <a:t>La empresa Brisas Gem, ubicada en la Av Jiménez #5 - 43 Emerald Trade Center, ofrece servicios de personalización de joyas. Sin embargo, actualmente este proceso depende de interacciones físicas o de plataformas tradicionales, lo que resulta en demoras significativas tanto para los clientes como para los vendedores. Además, la falta de herramientas digitales limita la comunicación entre los involucrados y la capacidad de los clientes para explorar opciones de diseño de manera autónoma.</a:t>
            </a:r>
            <a:endParaRPr sz="20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3"/>
          <p:cNvSpPr txBox="1"/>
          <p:nvPr/>
        </p:nvSpPr>
        <p:spPr>
          <a:xfrm>
            <a:off x="3299436" y="2008825"/>
            <a:ext cx="6610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4400" u="none" cap="none" strike="noStrike">
                <a:solidFill>
                  <a:srgbClr val="38AA00"/>
                </a:solidFill>
                <a:latin typeface="Work Sans"/>
                <a:ea typeface="Work Sans"/>
                <a:cs typeface="Work Sans"/>
                <a:sym typeface="Work Sans"/>
              </a:rPr>
              <a:t>Pregunta problema</a:t>
            </a:r>
            <a:endParaRPr b="1" i="0" sz="1400" u="none" cap="none" strike="noStrike">
              <a:solidFill>
                <a:srgbClr val="000000"/>
              </a:solidFill>
            </a:endParaRPr>
          </a:p>
        </p:txBody>
      </p:sp>
      <p:sp>
        <p:nvSpPr>
          <p:cNvPr id="140" name="Google Shape;140;p3"/>
          <p:cNvSpPr txBox="1"/>
          <p:nvPr/>
        </p:nvSpPr>
        <p:spPr>
          <a:xfrm>
            <a:off x="1145906" y="3275625"/>
            <a:ext cx="96849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s-CO" sz="2000" u="none" cap="none" strike="noStrike">
                <a:solidFill>
                  <a:srgbClr val="2D4263"/>
                </a:solidFill>
                <a:latin typeface="Arial"/>
                <a:ea typeface="Arial"/>
                <a:cs typeface="Arial"/>
                <a:sym typeface="Arial"/>
              </a:rPr>
              <a:t> ¿Cómo puede una plataforma web optimizar el proceso de personalización de joyas y mejorar la experiencia del cliente?¿Permitiría un proceso más efectivo y cercano al presencial?</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346f0baf864_1_2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Justificación</a:t>
            </a:r>
            <a:endParaRPr sz="5500"/>
          </a:p>
        </p:txBody>
      </p:sp>
      <p:sp>
        <p:nvSpPr>
          <p:cNvPr id="146" name="Google Shape;146;g346f0baf864_1_22"/>
          <p:cNvSpPr txBox="1"/>
          <p:nvPr/>
        </p:nvSpPr>
        <p:spPr>
          <a:xfrm>
            <a:off x="600225" y="2693575"/>
            <a:ext cx="10227600" cy="2339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2000">
                <a:solidFill>
                  <a:srgbClr val="2D4263"/>
                </a:solidFill>
              </a:rPr>
              <a:t>Este proyecto es relevante debido al creciente interés de los consumidores por comprar productos en línea. En el sector de joyería, sin embargo, las plataformas actuales no logran reproducir la experiencia física de manera efectiva, lo que reduce el alcance de nuevos cliente. Al ofrecer un proceso más transparente y fácil de seguir, se logrará una mayor satisfacción del cliente, optimizando la comunicación y reduciendo los tiempos de respuesta en el servicio de personalización de joyas. Además, los flujos de trabajo de la empresa se verán optimizados logrando mayor eficacia en los procesos. </a:t>
            </a:r>
            <a:endParaRPr sz="20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46f0baf864_1_3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Font typeface="Arial"/>
              <a:buNone/>
            </a:pPr>
            <a:r>
              <a:rPr b="1" lang="es-CO">
                <a:solidFill>
                  <a:schemeClr val="lt1"/>
                </a:solidFill>
              </a:rPr>
              <a:t>Objetivo General</a:t>
            </a:r>
            <a:endParaRPr sz="5200"/>
          </a:p>
        </p:txBody>
      </p:sp>
      <p:sp>
        <p:nvSpPr>
          <p:cNvPr id="152" name="Google Shape;152;g346f0baf864_1_32"/>
          <p:cNvSpPr txBox="1"/>
          <p:nvPr/>
        </p:nvSpPr>
        <p:spPr>
          <a:xfrm>
            <a:off x="1896000" y="3156050"/>
            <a:ext cx="84000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CO" sz="2000">
                <a:solidFill>
                  <a:srgbClr val="2D4263"/>
                </a:solidFill>
              </a:rPr>
              <a:t> Desarrollar un sistema de información interactivo que permita a los usuarios personalizar joyas de manera intuitiva, gestionar el proceso con información actualizada del estado del producto y facilitar la comunicación efectiva entre cliente e intermediario por medio de whatsapp.</a:t>
            </a:r>
            <a:endParaRPr sz="2000">
              <a:solidFill>
                <a:schemeClr val="dk1"/>
              </a:solidFill>
            </a:endParaRPr>
          </a:p>
        </p:txBody>
      </p:sp>
      <p:sp>
        <p:nvSpPr>
          <p:cNvPr id="153" name="Google Shape;153;g346f0baf864_1_32"/>
          <p:cNvSpPr/>
          <p:nvPr/>
        </p:nvSpPr>
        <p:spPr>
          <a:xfrm>
            <a:off x="3568062" y="4879138"/>
            <a:ext cx="5055900" cy="45600"/>
          </a:xfrm>
          <a:prstGeom prst="rect">
            <a:avLst/>
          </a:prstGeom>
          <a:solidFill>
            <a:srgbClr val="38AA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